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5143500" cx="9144000"/>
  <p:notesSz cx="6858000" cy="9144000"/>
  <p:embeddedFontLst>
    <p:embeddedFont>
      <p:font typeface="Urbanist Medium"/>
      <p:regular r:id="rId68"/>
      <p:bold r:id="rId69"/>
      <p:italic r:id="rId70"/>
      <p:boldItalic r:id="rId71"/>
    </p:embeddedFont>
    <p:embeddedFont>
      <p:font typeface="Urbanist"/>
      <p:regular r:id="rId72"/>
      <p:bold r:id="rId73"/>
      <p:italic r:id="rId74"/>
      <p:boldItalic r:id="rId75"/>
    </p:embeddedFont>
    <p:embeddedFont>
      <p:font typeface="Roboto Mono"/>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Urbanist-bold.fntdata"/><Relationship Id="rId72" Type="http://schemas.openxmlformats.org/officeDocument/2006/relationships/font" Target="fonts/Urbanist-regular.fntdata"/><Relationship Id="rId31" Type="http://schemas.openxmlformats.org/officeDocument/2006/relationships/slide" Target="slides/slide26.xml"/><Relationship Id="rId75" Type="http://schemas.openxmlformats.org/officeDocument/2006/relationships/font" Target="fonts/Urbanist-boldItalic.fntdata"/><Relationship Id="rId30" Type="http://schemas.openxmlformats.org/officeDocument/2006/relationships/slide" Target="slides/slide25.xml"/><Relationship Id="rId74" Type="http://schemas.openxmlformats.org/officeDocument/2006/relationships/font" Target="fonts/Urbanist-italic.fntdata"/><Relationship Id="rId33" Type="http://schemas.openxmlformats.org/officeDocument/2006/relationships/slide" Target="slides/slide28.xml"/><Relationship Id="rId77" Type="http://schemas.openxmlformats.org/officeDocument/2006/relationships/font" Target="fonts/RobotoMono-bold.fntdata"/><Relationship Id="rId32" Type="http://schemas.openxmlformats.org/officeDocument/2006/relationships/slide" Target="slides/slide27.xml"/><Relationship Id="rId76" Type="http://schemas.openxmlformats.org/officeDocument/2006/relationships/font" Target="fonts/RobotoMono-regular.fntdata"/><Relationship Id="rId35" Type="http://schemas.openxmlformats.org/officeDocument/2006/relationships/slide" Target="slides/slide30.xml"/><Relationship Id="rId79" Type="http://schemas.openxmlformats.org/officeDocument/2006/relationships/font" Target="fonts/RobotoMono-boldItalic.fntdata"/><Relationship Id="rId34" Type="http://schemas.openxmlformats.org/officeDocument/2006/relationships/slide" Target="slides/slide29.xml"/><Relationship Id="rId78" Type="http://schemas.openxmlformats.org/officeDocument/2006/relationships/font" Target="fonts/RobotoMono-italic.fntdata"/><Relationship Id="rId71" Type="http://schemas.openxmlformats.org/officeDocument/2006/relationships/font" Target="fonts/UrbanistMedium-boldItalic.fntdata"/><Relationship Id="rId70" Type="http://schemas.openxmlformats.org/officeDocument/2006/relationships/font" Target="fonts/UrbanistMedium-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UrbanistMedium-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UrbanistMedium-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d162c9326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d162c9326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thank you for coming to PyCon US and for coming to my </a:t>
            </a:r>
            <a:r>
              <a:rPr lang="en"/>
              <a:t>tutorial</a:t>
            </a:r>
            <a:r>
              <a:rPr lang="en"/>
              <a:t>, Python for Absolute Beginners. You should each have a workbook, and a red and green post-it note. You’ll be writing in the notebook so I have pens and pencils. All of the workbook materials and these slides are on my website, inventwithpython.com/pyconus2026 This tutorial is 3 and a half hours, but we’ll have a couple 10-minute breaks.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d162c9326e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d162c9326e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main problem people have when learning to program isn’t that they aren’t smart enough or good at math enough, but they have this intimidation factor that’s hard to get over. Let me say this: nothing in this tutorial will break or damage </a:t>
            </a:r>
            <a:r>
              <a:rPr lang="en"/>
              <a:t>your computer. I know we say, “the program crashed” but that’s not hurting anything. Crashing is really just that the Python interpreter couldn’t understand an instruction you gave it, so it just stopped running the program. Error messages look a bit cryptic and scary, so let’s make a game of it. On the last page of the workbook there is a Gotta Catch Em All worksheet for error messages. Every time you encounter an error in this tutorial, flip back and write down the error message itself and the line of code that caused it. Try to collect as many different kinds of errors as you can. I’ll walk with you through it for the first few errors.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4aefbe245abfd69e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aefbe245abfd69e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Programming is something you do. If you just read about it, you’ll forget it. The style of this tutorial is typing in the code for the example programs yourself. I purposefully don’t go into every detail of every concept we cover, because we have 3 and a half hours. I also have parts of this tutorial where you write things down in the workbook because if you only type things into your computer, it’s really easy to forget about after a few days. Please do actually write things down in the workbook. It is yours to keep. In fact, right now, go ahead and write your name on the first page. I want you to get used to treating this workbook as something to be used and not kept in a pristine state. All of this writing and typing may feel like it slows you down but it also helps you pay attention and remember what you’re doing here. I like to say slow is smooth and smooth is fast.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d162c9326e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d162c9326e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Speaking of which, the elephant in the room is AI. </a:t>
            </a:r>
            <a:r>
              <a:rPr lang="en"/>
              <a:t>Bringing a forklift to the gym can lift heavy things, but it doesn’t make you stronger. Ordering off of a menu gets you a delicious meal, but it doesn’t teach you to cook. You are not missing out by learning to code without AI.</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e1b56348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e1b56348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Going into the details of why this is the case would take 3 hours, so instead I’ll summarize it with this venn diagram: there’s software that works, and there’s software that looks like it works. And the latter is far bigger than the former. If you don’t know how code works, then this…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e1b563484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e1b563484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…looks like this. Long story short, there is value in learning to code, and understanding why code works.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9666ddb40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9666ddb40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Alright. Let’s begin.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dba991b35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dba991b35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your </a:t>
            </a:r>
            <a:r>
              <a:rPr lang="en"/>
              <a:t>workbook</a:t>
            </a:r>
            <a:r>
              <a:rPr lang="en"/>
              <a:t> to page 2 and read pages 2 and 3 and open the Mu code editor. For these workbook activities, we’re going to use the green and red post its. When you’ve finished reading those two pages and have Mu open on your computer, put the green post it note at </a:t>
            </a:r>
            <a:r>
              <a:rPr lang="en"/>
              <a:t>the top of your laptop behind the screen. That way we can we see when everyone is done. If you have a question, put the red post it note on your laptop, but also raise or hand or try to get our attention if we don’t see 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dc79cc2f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dc79cc2f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dba991b35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dba991b35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dba991b35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dba991b35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d162c9326e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d162c9326e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sent out emails to install the Mu code editor on your laptop. If you haven’t done that, you can do it now by downloading it from codewith.mu. I picked this one because it’s the simplest code editor, but if you’re already familiar with IDLE or Visual Studio Code, you can use those too. You can install Mu while I’ll give this introductory talk before we begin.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9a9ca5c0a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9a9ca5c0a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dba991b35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dba991b35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dba991b35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dba991b35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dba991b35d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dba991b35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dba991b35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dba991b35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9a9ca5c0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9a9ca5c0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dba991b35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dba991b35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dba991b35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dba991b35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9a9ca5c0a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9a9ca5c0a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dba991b35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dba991b35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d162c9326e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d162c9326e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I’m Al Sweigart. I’ve been writing programming books for the last 17 years now. I’m mostly known for Automate the Boring Stuff with Python. All of them are for free under a Creative Commons license at inventwithpython.com</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dba991b35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dba991b35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dba991b35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dba991b35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dba991b35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dba991b35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dba991b35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dba991b35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dba991b35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dba991b35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9a9ca5c0a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9a9ca5c0a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dba991b35d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dba991b35d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dba991b35d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dba991b35d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dba991b35d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dba991b35d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9a9ca5c0af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9a9ca5c0af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d162c9326e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d162c9326e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 was learning to program, there were a bunch of books with titles like “learn to code in 7 days” or “learn programming in 24 hours” and the thing is, you can’t learn to program in that short amount of time. </a:t>
            </a:r>
            <a:r>
              <a:rPr lang="en">
                <a:solidFill>
                  <a:schemeClr val="dk1"/>
                </a:solidFill>
              </a:rPr>
              <a:t>Think of coding as like learning a musical instrument; what you can learn in 3 and a half hours are enough basics so that you can continue on your own. </a:t>
            </a:r>
            <a:r>
              <a:rPr lang="en"/>
              <a:t>I used to teach a saturday morning kids programming class where we’d make little video game projects. I’d ask them what game they’d want to make and the kids would go, “Minecraft!” Yeah, the class was only an hour long and we have a budget of zero dollars. Mostly I wanted them to come away from the class thinking that programming was cool and something they are capable of doing. </a:t>
            </a:r>
            <a:r>
              <a:rPr lang="en">
                <a:solidFill>
                  <a:schemeClr val="dk1"/>
                </a:solidFill>
              </a:rPr>
              <a:t>At the end of this tutorial, I want you to have the basic familiarity needed so that you can continue to learn on your own. Just have a basic feel for what programming is.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dba991b35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dba991b35d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dba991b35d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dba991b35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dba991b35d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dba991b35d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dba991b35d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dba991b35d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dba991b35d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dba991b35d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dba991b35d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dba991b35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dba991b35d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dba991b35d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dba991b35d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dba991b35d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9a9ca5c0a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9a9ca5c0a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dba991b35d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dba991b35d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96ff1dfe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96ff1dfe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think of software, you’re probably thinking of iphone apps or Excel or social media websites. We’re going to be making programs that </a:t>
            </a:r>
            <a:r>
              <a:rPr lang="en"/>
              <a:t>display</a:t>
            </a:r>
            <a:r>
              <a:rPr lang="en"/>
              <a:t> text on the screen and accept text from the keyboard. There’s no windows, no buttons or menus. They don’t even use the mouse. These program look really </a:t>
            </a:r>
            <a:r>
              <a:rPr lang="en"/>
              <a:t>boring</a:t>
            </a:r>
            <a:r>
              <a:rPr lang="en"/>
              <a:t>, but on the upside they are very simple. But simple can still be fun. I have a whole set of programs that just print out text and fill the screen, causing it to scroll upwards. I call it scroll art.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dba991b35d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dba991b35d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9a9ca5c0a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9a9ca5c0a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9a9ca5c0a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9a9ca5c0a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dba991b35d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dba991b35d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dba991b35d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3dba991b35d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dba991b35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dba991b35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dba991b35d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dba991b35d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dba991b35d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dba991b35d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dba991b35d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dba991b35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dba991b35d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3dba991b35d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4cc098ff436f55b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cc098ff436f55b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Right. So a lot of people think they need to be good at math to program. The short answer is: no, you don’t. The computer does the math for you. And then some software engineers say that it’s not math or even programming that people need, but “critical thinking”. This annoys me, because it’s really vague. What does “learning critical thinking” actually look like? If you do an amazon search for it, you get a lot “brain building puzzle” kind of books, mostly AI generated slop. Programming forces you to think in a way that we aren’t used to in regular life. You have make deductions, observe details, deal with symbolic reasoning; this is great practice for critical </a:t>
            </a:r>
            <a:r>
              <a:rPr lang="en"/>
              <a:t>thinking</a:t>
            </a:r>
            <a:r>
              <a:rPr lang="en"/>
              <a:t>. Even if you don’t become a software engineer, I think it’s useful to have this experience.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dba991b35d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3dba991b35d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9a9ca5c0a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9a9ca5c0a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dba991b35d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3dba991b35d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d162c9326e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d162c9326e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Okay. I’m going to skip a lot of the text on these slides. What is Python. Python is a few different things. Python is a programming language; it’s a set of grammar and syntax rules for writing computer instructions. You’d say, “I wrote a program in Python”. If you ask what the best programming </a:t>
            </a:r>
            <a:r>
              <a:rPr lang="en"/>
              <a:t>language is</a:t>
            </a:r>
            <a:r>
              <a:rPr lang="en"/>
              <a:t>, the answer is, “Well it depends.” But if you ask what the best first programming language for beginners to learn, the answer is absolutely “Python”. I will argue for this until I’m blue in the face. Software nerds might disagree with me but they are wrong. You did a great job choosing to learn to code with Python.</a:t>
            </a:r>
            <a:r>
              <a:rPr lang="en"/>
              <a:t> Python as a language is simple while also still a serious language used by the tech industry.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d162c9326e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d162c9326e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Python is also software. It’s the interpreter software that you download from python.org (or in our case, the interpreter is bundled with the Mu code editor) and it carries out the instructions written in the Python </a:t>
            </a:r>
            <a:r>
              <a:rPr lang="en"/>
              <a:t>language</a:t>
            </a:r>
            <a:r>
              <a:rPr lang="en"/>
              <a:t>. You’d say, “Python ran this program” or “Python gave me an error message”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d162c9326e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d162c9326e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Python is also a community of people and an ecosystem of tools and software libraries. You could make your own programming language, but so what? Who would use it? Python has a great community, PyCon is by far the friendliest tech conference I’ve been to. And there’s a huge amount of software </a:t>
            </a:r>
            <a:r>
              <a:rPr lang="en"/>
              <a:t>libraries</a:t>
            </a:r>
            <a:r>
              <a:rPr lang="en"/>
              <a:t> and tools you can use, almost all of which is free.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LT 1">
  <p:cSld name="BLANK_4">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mt="50000"/>
          </a:blip>
          <a:srcRect b="8145" l="3134" r="7835" t="16786"/>
          <a:stretch/>
        </p:blipFill>
        <p:spPr>
          <a:xfrm flipH="1" rot="10800000">
            <a:off x="0" y="-3474"/>
            <a:ext cx="9161550" cy="5154499"/>
          </a:xfrm>
          <a:prstGeom prst="rect">
            <a:avLst/>
          </a:prstGeom>
          <a:noFill/>
          <a:ln>
            <a:noFill/>
          </a:ln>
        </p:spPr>
      </p:pic>
      <p:sp>
        <p:nvSpPr>
          <p:cNvPr id="52" name="Google Shape;52;p13"/>
          <p:cNvSpPr/>
          <p:nvPr/>
        </p:nvSpPr>
        <p:spPr>
          <a:xfrm flipH="1" rot="10800000">
            <a:off x="0" y="4676700"/>
            <a:ext cx="9149700" cy="466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3" name="Google Shape;53;p13"/>
          <p:cNvSpPr txBox="1"/>
          <p:nvPr>
            <p:ph idx="1" type="subTitle"/>
          </p:nvPr>
        </p:nvSpPr>
        <p:spPr>
          <a:xfrm>
            <a:off x="228600" y="1738950"/>
            <a:ext cx="4402800" cy="252000"/>
          </a:xfrm>
          <a:prstGeom prst="rect">
            <a:avLst/>
          </a:prstGeom>
        </p:spPr>
        <p:txBody>
          <a:bodyPr anchorCtr="0" anchor="t" bIns="0" lIns="0" spcFirstLastPara="1" rIns="0" wrap="square" tIns="0">
            <a:normAutofit/>
          </a:bodyPr>
          <a:lstStyle>
            <a:lvl1pPr lvl="0">
              <a:spcBef>
                <a:spcPts val="0"/>
              </a:spcBef>
              <a:spcAft>
                <a:spcPts val="0"/>
              </a:spcAft>
              <a:buClr>
                <a:schemeClr val="dk2"/>
              </a:buClr>
              <a:buSzPts val="1800"/>
              <a:buFont typeface="Urbanist"/>
              <a:buNone/>
              <a:defRPr>
                <a:solidFill>
                  <a:schemeClr val="dk2"/>
                </a:solidFill>
              </a:defRPr>
            </a:lvl1pPr>
            <a:lvl2pPr lvl="1">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2pPr>
            <a:lvl3pPr lvl="2">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3pPr>
            <a:lvl4pPr lvl="3">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4pPr>
            <a:lvl5pPr lvl="4">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5pPr>
            <a:lvl6pPr lvl="5">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6pPr>
            <a:lvl7pPr lvl="6">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7pPr>
            <a:lvl8pPr lvl="7">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8pPr>
            <a:lvl9pPr lvl="8">
              <a:spcBef>
                <a:spcPts val="0"/>
              </a:spcBef>
              <a:spcAft>
                <a:spcPts val="0"/>
              </a:spcAft>
              <a:buClr>
                <a:schemeClr val="dk2"/>
              </a:buClr>
              <a:buSzPts val="1400"/>
              <a:buFont typeface="Urbanist"/>
              <a:buNone/>
              <a:defRPr>
                <a:solidFill>
                  <a:schemeClr val="dk2"/>
                </a:solidFill>
                <a:latin typeface="Urbanist"/>
                <a:ea typeface="Urbanist"/>
                <a:cs typeface="Urbanist"/>
                <a:sym typeface="Urbanist"/>
              </a:defRPr>
            </a:lvl9pPr>
          </a:lstStyle>
          <a:p/>
        </p:txBody>
      </p:sp>
      <p:sp>
        <p:nvSpPr>
          <p:cNvPr id="54" name="Google Shape;54;p13"/>
          <p:cNvSpPr txBox="1"/>
          <p:nvPr>
            <p:ph idx="2" type="subTitle"/>
          </p:nvPr>
        </p:nvSpPr>
        <p:spPr>
          <a:xfrm>
            <a:off x="320625" y="4675975"/>
            <a:ext cx="2700000" cy="236400"/>
          </a:xfrm>
          <a:prstGeom prst="rect">
            <a:avLst/>
          </a:prstGeom>
        </p:spPr>
        <p:txBody>
          <a:bodyPr anchorCtr="0" anchor="b" bIns="0" lIns="0" spcFirstLastPara="1" rIns="0" wrap="square" tIns="0">
            <a:norm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55" name="Google Shape;55;p13"/>
          <p:cNvSpPr txBox="1"/>
          <p:nvPr>
            <p:ph idx="3" type="subTitle"/>
          </p:nvPr>
        </p:nvSpPr>
        <p:spPr>
          <a:xfrm>
            <a:off x="4716740" y="4675975"/>
            <a:ext cx="2294700" cy="236400"/>
          </a:xfrm>
          <a:prstGeom prst="rect">
            <a:avLst/>
          </a:prstGeom>
        </p:spPr>
        <p:txBody>
          <a:bodyPr anchorCtr="0" anchor="b" bIns="0" lIns="0" spcFirstLastPara="1" rIns="0" wrap="square" tIns="0">
            <a:normAutofit/>
          </a:bodyPr>
          <a:lstStyle>
            <a:lvl1pPr lvl="0">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56" name="Google Shape;56;p13"/>
          <p:cNvSpPr txBox="1"/>
          <p:nvPr>
            <p:ph idx="4" type="subTitle"/>
          </p:nvPr>
        </p:nvSpPr>
        <p:spPr>
          <a:xfrm>
            <a:off x="6859200" y="4683725"/>
            <a:ext cx="2056500" cy="228600"/>
          </a:xfrm>
          <a:prstGeom prst="rect">
            <a:avLst/>
          </a:prstGeom>
        </p:spPr>
        <p:txBody>
          <a:bodyPr anchorCtr="0" anchor="b" bIns="0" lIns="0" spcFirstLastPara="1" rIns="0" wrap="square" tIns="0">
            <a:normAutofit/>
          </a:bodyPr>
          <a:lstStyle>
            <a:lvl1pPr lvl="0"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1pPr>
            <a:lvl2pPr lvl="1"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2pPr>
            <a:lvl3pPr lvl="2"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3pPr>
            <a:lvl4pPr lvl="3"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4pPr>
            <a:lvl5pPr lvl="4"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5pPr>
            <a:lvl6pPr lvl="5"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6pPr>
            <a:lvl7pPr lvl="6"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7pPr>
            <a:lvl8pPr lvl="7"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8pPr>
            <a:lvl9pPr lvl="8" algn="r">
              <a:spcBef>
                <a:spcPts val="0"/>
              </a:spcBef>
              <a:spcAft>
                <a:spcPts val="0"/>
              </a:spcAft>
              <a:buClr>
                <a:schemeClr val="dk2"/>
              </a:buClr>
              <a:buSzPts val="700"/>
              <a:buFont typeface="Urbanist Medium"/>
              <a:buNone/>
              <a:defRPr sz="700">
                <a:solidFill>
                  <a:schemeClr val="dk2"/>
                </a:solidFill>
                <a:latin typeface="Urbanist Medium"/>
                <a:ea typeface="Urbanist Medium"/>
                <a:cs typeface="Urbanist Medium"/>
                <a:sym typeface="Urbanist Medium"/>
              </a:defRPr>
            </a:lvl9pPr>
          </a:lstStyle>
          <a:p/>
        </p:txBody>
      </p:sp>
      <p:sp>
        <p:nvSpPr>
          <p:cNvPr id="57" name="Google Shape;57;p13"/>
          <p:cNvSpPr/>
          <p:nvPr/>
        </p:nvSpPr>
        <p:spPr>
          <a:xfrm>
            <a:off x="228600" y="4837500"/>
            <a:ext cx="48900" cy="489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8" name="Google Shape;58;p13"/>
          <p:cNvSpPr/>
          <p:nvPr/>
        </p:nvSpPr>
        <p:spPr>
          <a:xfrm>
            <a:off x="4618950" y="4839000"/>
            <a:ext cx="45900" cy="4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Urbanist"/>
              <a:ea typeface="Urbanist"/>
              <a:cs typeface="Urbanist"/>
              <a:sym typeface="Urbanist"/>
            </a:endParaRPr>
          </a:p>
        </p:txBody>
      </p:sp>
      <p:sp>
        <p:nvSpPr>
          <p:cNvPr id="59" name="Google Shape;59;p13"/>
          <p:cNvSpPr txBox="1"/>
          <p:nvPr>
            <p:ph type="title"/>
          </p:nvPr>
        </p:nvSpPr>
        <p:spPr>
          <a:xfrm>
            <a:off x="228600" y="228600"/>
            <a:ext cx="6658800" cy="1419000"/>
          </a:xfrm>
          <a:prstGeom prst="rect">
            <a:avLst/>
          </a:prstGeom>
        </p:spPr>
        <p:txBody>
          <a:bodyPr anchorCtr="0" anchor="t" bIns="0" lIns="0" spcFirstLastPara="1" rIns="0" wrap="square" tIns="0">
            <a:normAutofit/>
          </a:bodyPr>
          <a:lstStyle>
            <a:lvl1pPr lvl="0">
              <a:lnSpc>
                <a:spcPct val="85000"/>
              </a:lnSpc>
              <a:spcBef>
                <a:spcPts val="0"/>
              </a:spcBef>
              <a:spcAft>
                <a:spcPts val="0"/>
              </a:spcAft>
              <a:buNone/>
              <a:defRPr sz="4800">
                <a:solidFill>
                  <a:schemeClr val="dk2"/>
                </a:solidFill>
              </a:defRPr>
            </a:lvl1pPr>
            <a:lvl2pPr lvl="1">
              <a:lnSpc>
                <a:spcPct val="85000"/>
              </a:lnSpc>
              <a:spcBef>
                <a:spcPts val="0"/>
              </a:spcBef>
              <a:spcAft>
                <a:spcPts val="0"/>
              </a:spcAft>
              <a:buNone/>
              <a:defRPr sz="4800">
                <a:solidFill>
                  <a:schemeClr val="dk2"/>
                </a:solidFill>
              </a:defRPr>
            </a:lvl2pPr>
            <a:lvl3pPr lvl="2">
              <a:lnSpc>
                <a:spcPct val="85000"/>
              </a:lnSpc>
              <a:spcBef>
                <a:spcPts val="0"/>
              </a:spcBef>
              <a:spcAft>
                <a:spcPts val="0"/>
              </a:spcAft>
              <a:buNone/>
              <a:defRPr sz="4800">
                <a:solidFill>
                  <a:schemeClr val="dk2"/>
                </a:solidFill>
              </a:defRPr>
            </a:lvl3pPr>
            <a:lvl4pPr lvl="3">
              <a:lnSpc>
                <a:spcPct val="85000"/>
              </a:lnSpc>
              <a:spcBef>
                <a:spcPts val="0"/>
              </a:spcBef>
              <a:spcAft>
                <a:spcPts val="0"/>
              </a:spcAft>
              <a:buNone/>
              <a:defRPr sz="4800">
                <a:solidFill>
                  <a:schemeClr val="dk2"/>
                </a:solidFill>
              </a:defRPr>
            </a:lvl4pPr>
            <a:lvl5pPr lvl="4">
              <a:lnSpc>
                <a:spcPct val="85000"/>
              </a:lnSpc>
              <a:spcBef>
                <a:spcPts val="0"/>
              </a:spcBef>
              <a:spcAft>
                <a:spcPts val="0"/>
              </a:spcAft>
              <a:buNone/>
              <a:defRPr sz="4800">
                <a:solidFill>
                  <a:schemeClr val="dk2"/>
                </a:solidFill>
              </a:defRPr>
            </a:lvl5pPr>
            <a:lvl6pPr lvl="5">
              <a:lnSpc>
                <a:spcPct val="85000"/>
              </a:lnSpc>
              <a:spcBef>
                <a:spcPts val="0"/>
              </a:spcBef>
              <a:spcAft>
                <a:spcPts val="0"/>
              </a:spcAft>
              <a:buNone/>
              <a:defRPr sz="4800">
                <a:solidFill>
                  <a:schemeClr val="dk2"/>
                </a:solidFill>
              </a:defRPr>
            </a:lvl6pPr>
            <a:lvl7pPr lvl="6">
              <a:lnSpc>
                <a:spcPct val="85000"/>
              </a:lnSpc>
              <a:spcBef>
                <a:spcPts val="0"/>
              </a:spcBef>
              <a:spcAft>
                <a:spcPts val="0"/>
              </a:spcAft>
              <a:buNone/>
              <a:defRPr sz="4800">
                <a:solidFill>
                  <a:schemeClr val="dk2"/>
                </a:solidFill>
              </a:defRPr>
            </a:lvl7pPr>
            <a:lvl8pPr lvl="7">
              <a:lnSpc>
                <a:spcPct val="85000"/>
              </a:lnSpc>
              <a:spcBef>
                <a:spcPts val="0"/>
              </a:spcBef>
              <a:spcAft>
                <a:spcPts val="0"/>
              </a:spcAft>
              <a:buNone/>
              <a:defRPr sz="4800">
                <a:solidFill>
                  <a:schemeClr val="dk2"/>
                </a:solidFill>
              </a:defRPr>
            </a:lvl8pPr>
            <a:lvl9pPr lvl="8">
              <a:lnSpc>
                <a:spcPct val="85000"/>
              </a:lnSpc>
              <a:spcBef>
                <a:spcPts val="0"/>
              </a:spcBef>
              <a:spcAft>
                <a:spcPts val="0"/>
              </a:spcAft>
              <a:buNone/>
              <a:defRPr sz="4800">
                <a:solidFill>
                  <a:schemeClr val="dk2"/>
                </a:solidFill>
              </a:defRPr>
            </a:lvl9pPr>
          </a:lstStyle>
          <a:p/>
        </p:txBody>
      </p:sp>
      <p:cxnSp>
        <p:nvCxnSpPr>
          <p:cNvPr id="60" name="Google Shape;60;p13"/>
          <p:cNvCxnSpPr/>
          <p:nvPr/>
        </p:nvCxnSpPr>
        <p:spPr>
          <a:xfrm>
            <a:off x="238800" y="4683300"/>
            <a:ext cx="8676900" cy="0"/>
          </a:xfrm>
          <a:prstGeom prst="straightConnector1">
            <a:avLst/>
          </a:prstGeom>
          <a:noFill/>
          <a:ln cap="flat" cmpd="sng" w="9525">
            <a:solidFill>
              <a:schemeClr val="accent1"/>
            </a:solidFill>
            <a:prstDash val="solid"/>
            <a:round/>
            <a:headEnd len="med" w="med" type="none"/>
            <a:tailEnd len="med" w="med" type="none"/>
          </a:ln>
        </p:spPr>
      </p:cxnSp>
      <p:sp>
        <p:nvSpPr>
          <p:cNvPr id="61" name="Google Shape;61;p13"/>
          <p:cNvSpPr txBox="1"/>
          <p:nvPr>
            <p:ph idx="5" type="subTitle"/>
          </p:nvPr>
        </p:nvSpPr>
        <p:spPr>
          <a:xfrm>
            <a:off x="297075" y="4175900"/>
            <a:ext cx="1264800" cy="228600"/>
          </a:xfrm>
          <a:prstGeom prst="rect">
            <a:avLst/>
          </a:prstGeom>
        </p:spPr>
        <p:txBody>
          <a:bodyPr anchorCtr="0" anchor="t" bIns="0" lIns="0" spcFirstLastPara="1" rIns="0" wrap="square" tIns="0">
            <a:normAutofit/>
          </a:bodyPr>
          <a:lstStyle>
            <a:lvl1pPr lvl="0" algn="ctr">
              <a:spcBef>
                <a:spcPts val="0"/>
              </a:spcBef>
              <a:spcAft>
                <a:spcPts val="0"/>
              </a:spcAft>
              <a:buClr>
                <a:schemeClr val="lt1"/>
              </a:buClr>
              <a:buSzPts val="1200"/>
              <a:buFont typeface="Urbanist"/>
              <a:buNone/>
              <a:defRPr sz="1200"/>
            </a:lvl1pPr>
            <a:lvl2pPr lvl="1"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62" name="Google Shape;62;p13"/>
          <p:cNvSpPr txBox="1"/>
          <p:nvPr>
            <p:ph idx="6" type="subTitle"/>
          </p:nvPr>
        </p:nvSpPr>
        <p:spPr>
          <a:xfrm>
            <a:off x="1786375" y="4175900"/>
            <a:ext cx="1264800" cy="228600"/>
          </a:xfrm>
          <a:prstGeom prst="rect">
            <a:avLst/>
          </a:prstGeom>
        </p:spPr>
        <p:txBody>
          <a:bodyPr anchorCtr="0" anchor="t" bIns="0" lIns="0" spcFirstLastPara="1" rIns="0" wrap="square" tIns="0">
            <a:normAutofit/>
          </a:bodyPr>
          <a:lstStyle>
            <a:lvl1pPr lvl="0" algn="ctr">
              <a:spcBef>
                <a:spcPts val="0"/>
              </a:spcBef>
              <a:spcAft>
                <a:spcPts val="0"/>
              </a:spcAft>
              <a:buClr>
                <a:schemeClr val="lt1"/>
              </a:buClr>
              <a:buSzPts val="1200"/>
              <a:buFont typeface="Urbanist"/>
              <a:buNone/>
              <a:defRPr sz="1200"/>
            </a:lvl1pPr>
            <a:lvl2pPr lvl="1"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2pPr>
            <a:lvl3pPr lvl="2"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3pPr>
            <a:lvl4pPr lvl="3"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4pPr>
            <a:lvl5pPr lvl="4"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5pPr>
            <a:lvl6pPr lvl="5"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6pPr>
            <a:lvl7pPr lvl="6"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7pPr>
            <a:lvl8pPr lvl="7"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8pPr>
            <a:lvl9pPr lvl="8" algn="ctr">
              <a:spcBef>
                <a:spcPts val="0"/>
              </a:spcBef>
              <a:spcAft>
                <a:spcPts val="0"/>
              </a:spcAft>
              <a:buClr>
                <a:schemeClr val="lt1"/>
              </a:buClr>
              <a:buSzPts val="1200"/>
              <a:buFont typeface="Urbanist"/>
              <a:buNone/>
              <a:defRPr sz="1200">
                <a:solidFill>
                  <a:schemeClr val="lt1"/>
                </a:solidFill>
                <a:latin typeface="Urbanist"/>
                <a:ea typeface="Urbanist"/>
                <a:cs typeface="Urbanist"/>
                <a:sym typeface="Urbanist"/>
              </a:defRPr>
            </a:lvl9pPr>
          </a:lstStyle>
          <a:p/>
        </p:txBody>
      </p:sp>
      <p:sp>
        <p:nvSpPr>
          <p:cNvPr id="63" name="Google Shape;63;p13"/>
          <p:cNvSpPr txBox="1"/>
          <p:nvPr>
            <p:ph idx="7" type="subTitle"/>
          </p:nvPr>
        </p:nvSpPr>
        <p:spPr>
          <a:xfrm>
            <a:off x="228591" y="3454475"/>
            <a:ext cx="4659600" cy="252000"/>
          </a:xfrm>
          <a:prstGeom prst="rect">
            <a:avLst/>
          </a:prstGeom>
        </p:spPr>
        <p:txBody>
          <a:bodyPr anchorCtr="0" anchor="t" bIns="91425" lIns="0" spcFirstLastPara="1" rIns="91425" wrap="square" tIns="0">
            <a:normAutofit/>
          </a:bodyPr>
          <a:lstStyle>
            <a:lvl1pPr lvl="0">
              <a:spcBef>
                <a:spcPts val="0"/>
              </a:spcBef>
              <a:spcAft>
                <a:spcPts val="0"/>
              </a:spcAft>
              <a:buClr>
                <a:schemeClr val="lt1"/>
              </a:buClr>
              <a:buSzPts val="1200"/>
              <a:buFont typeface="Urbanist"/>
              <a:buNone/>
              <a:defRPr b="1" sz="1200"/>
            </a:lvl1pPr>
            <a:lvl2pPr lvl="1">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9pPr>
          </a:lstStyle>
          <a:p/>
        </p:txBody>
      </p:sp>
      <p:sp>
        <p:nvSpPr>
          <p:cNvPr id="64" name="Google Shape;64;p13"/>
          <p:cNvSpPr txBox="1"/>
          <p:nvPr>
            <p:ph idx="8" type="subTitle"/>
          </p:nvPr>
        </p:nvSpPr>
        <p:spPr>
          <a:xfrm>
            <a:off x="228591" y="3743050"/>
            <a:ext cx="4659600" cy="252000"/>
          </a:xfrm>
          <a:prstGeom prst="rect">
            <a:avLst/>
          </a:prstGeom>
        </p:spPr>
        <p:txBody>
          <a:bodyPr anchorCtr="0" anchor="t" bIns="91425" lIns="0" spcFirstLastPara="1" rIns="91425" wrap="square" tIns="0">
            <a:normAutofit/>
          </a:bodyPr>
          <a:lstStyle>
            <a:lvl1pPr lvl="0">
              <a:spcBef>
                <a:spcPts val="0"/>
              </a:spcBef>
              <a:spcAft>
                <a:spcPts val="0"/>
              </a:spcAft>
              <a:buClr>
                <a:schemeClr val="lt1"/>
              </a:buClr>
              <a:buSzPts val="1200"/>
              <a:buFont typeface="Urbanist"/>
              <a:buNone/>
              <a:defRPr b="1" sz="1200"/>
            </a:lvl1pPr>
            <a:lvl2pPr lvl="1">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2pPr>
            <a:lvl3pPr lvl="2">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3pPr>
            <a:lvl4pPr lvl="3">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4pPr>
            <a:lvl5pPr lvl="4">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5pPr>
            <a:lvl6pPr lvl="5">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6pPr>
            <a:lvl7pPr lvl="6">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7pPr>
            <a:lvl8pPr lvl="7">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8pPr>
            <a:lvl9pPr lvl="8">
              <a:spcBef>
                <a:spcPts val="0"/>
              </a:spcBef>
              <a:spcAft>
                <a:spcPts val="0"/>
              </a:spcAft>
              <a:buClr>
                <a:schemeClr val="lt1"/>
              </a:buClr>
              <a:buSzPts val="1400"/>
              <a:buFont typeface="Urbanist"/>
              <a:buNone/>
              <a:defRPr b="1">
                <a:solidFill>
                  <a:schemeClr val="lt1"/>
                </a:solidFill>
                <a:latin typeface="Urbanist"/>
                <a:ea typeface="Urbanist"/>
                <a:cs typeface="Urbanist"/>
                <a:sym typeface="Urbanist"/>
              </a:defRPr>
            </a:lvl9pPr>
          </a:lstStyle>
          <a:p/>
        </p:txBody>
      </p:sp>
    </p:spTree>
  </p:cSld>
  <p:clrMapOvr>
    <a:masterClrMapping/>
  </p:clrMapOvr>
  <p:extLst>
    <p:ext uri="{DCECCB84-F9BA-43D5-87BE-67443E8EF086}">
      <p15:sldGuideLst>
        <p15:guide id="1" orient="horz" pos="2805">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inventwithpython.com/pyconus202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pythontutor.com"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pythontutor.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codewith.mu/en/download" TargetMode="External"/><Relationship Id="rId4" Type="http://schemas.openxmlformats.org/officeDocument/2006/relationships/image" Target="../media/image18.png"/><Relationship Id="rId5"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inventwithpython.com/pyconus2026/evalexpr.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10.png"/><Relationship Id="rId13" Type="http://schemas.openxmlformats.org/officeDocument/2006/relationships/image" Target="../media/image11.png"/><Relationship Id="rId12"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nventwithpython.com" TargetMode="External"/><Relationship Id="rId4" Type="http://schemas.openxmlformats.org/officeDocument/2006/relationships/image" Target="../media/image5.png"/><Relationship Id="rId9" Type="http://schemas.openxmlformats.org/officeDocument/2006/relationships/image" Target="../media/image15.png"/><Relationship Id="rId14" Type="http://schemas.openxmlformats.org/officeDocument/2006/relationships/image" Target="../media/image17.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6.png"/><Relationship Id="rId8"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hyperlink" Target="https://scrollart.or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inventwithpython.com/nested-loops.ht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python.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 name="Shape 68"/>
        <p:cNvGrpSpPr/>
        <p:nvPr/>
      </p:nvGrpSpPr>
      <p:grpSpPr>
        <a:xfrm>
          <a:off x="0" y="0"/>
          <a:ext cx="0" cy="0"/>
          <a:chOff x="0" y="0"/>
          <a:chExt cx="0" cy="0"/>
        </a:xfrm>
      </p:grpSpPr>
      <p:sp>
        <p:nvSpPr>
          <p:cNvPr id="69" name="Google Shape;69;p14"/>
          <p:cNvSpPr txBox="1"/>
          <p:nvPr>
            <p:ph type="title"/>
          </p:nvPr>
        </p:nvSpPr>
        <p:spPr>
          <a:xfrm>
            <a:off x="228600" y="228600"/>
            <a:ext cx="8543700" cy="2199900"/>
          </a:xfrm>
          <a:prstGeom prst="rect">
            <a:avLst/>
          </a:prstGeom>
        </p:spPr>
        <p:txBody>
          <a:bodyPr anchorCtr="0" anchor="t" bIns="0" lIns="0" spcFirstLastPara="1" rIns="0" wrap="square" tIns="0">
            <a:normAutofit/>
          </a:bodyPr>
          <a:lstStyle/>
          <a:p>
            <a:pPr indent="0" lvl="0" marL="0" rtl="0" algn="l">
              <a:spcBef>
                <a:spcPts val="0"/>
              </a:spcBef>
              <a:spcAft>
                <a:spcPts val="0"/>
              </a:spcAft>
              <a:buClr>
                <a:schemeClr val="dk1"/>
              </a:buClr>
              <a:buSzPts val="1100"/>
              <a:buNone/>
            </a:pPr>
            <a:r>
              <a:rPr lang="en" sz="7200">
                <a:solidFill>
                  <a:schemeClr val="lt1"/>
                </a:solidFill>
              </a:rPr>
              <a:t>Python for </a:t>
            </a:r>
            <a:endParaRPr sz="7200">
              <a:solidFill>
                <a:schemeClr val="lt1"/>
              </a:solidFill>
            </a:endParaRPr>
          </a:p>
          <a:p>
            <a:pPr indent="0" lvl="0" marL="0" rtl="0" algn="l">
              <a:spcBef>
                <a:spcPts val="0"/>
              </a:spcBef>
              <a:spcAft>
                <a:spcPts val="0"/>
              </a:spcAft>
              <a:buClr>
                <a:schemeClr val="dk1"/>
              </a:buClr>
              <a:buSzPts val="1100"/>
              <a:buNone/>
            </a:pPr>
            <a:r>
              <a:rPr lang="en" sz="7200">
                <a:solidFill>
                  <a:schemeClr val="lt1"/>
                </a:solidFill>
              </a:rPr>
              <a:t>Absolute Beginners</a:t>
            </a:r>
            <a:endParaRPr sz="7200">
              <a:solidFill>
                <a:schemeClr val="lt1"/>
              </a:solidFill>
            </a:endParaRPr>
          </a:p>
        </p:txBody>
      </p:sp>
      <p:sp>
        <p:nvSpPr>
          <p:cNvPr id="70" name="Google Shape;70;p14"/>
          <p:cNvSpPr txBox="1"/>
          <p:nvPr>
            <p:ph idx="1" type="subTitle"/>
          </p:nvPr>
        </p:nvSpPr>
        <p:spPr>
          <a:xfrm>
            <a:off x="222300" y="2802000"/>
            <a:ext cx="8801400" cy="1740000"/>
          </a:xfrm>
          <a:prstGeom prst="rect">
            <a:avLst/>
          </a:prstGeom>
          <a:effectLst>
            <a:outerShdw blurRad="57150" rotWithShape="0" algn="bl" dir="5400000" dist="19050">
              <a:srgbClr val="000000">
                <a:alpha val="50000"/>
              </a:srgbClr>
            </a:outerShdw>
          </a:effectLst>
        </p:spPr>
        <p:txBody>
          <a:bodyPr anchorCtr="0" anchor="t" bIns="0" lIns="0" spcFirstLastPara="1" rIns="0" wrap="square" tIns="0">
            <a:normAutofit/>
          </a:bodyPr>
          <a:lstStyle/>
          <a:p>
            <a:pPr indent="0" lvl="0" marL="0" rtl="0" algn="l">
              <a:lnSpc>
                <a:spcPct val="85000"/>
              </a:lnSpc>
              <a:spcBef>
                <a:spcPts val="0"/>
              </a:spcBef>
              <a:spcAft>
                <a:spcPts val="0"/>
              </a:spcAft>
              <a:buNone/>
            </a:pPr>
            <a:r>
              <a:rPr lang="en" sz="3600">
                <a:solidFill>
                  <a:schemeClr val="lt1"/>
                </a:solidFill>
                <a:latin typeface="Urbanist Medium"/>
                <a:ea typeface="Urbanist Medium"/>
                <a:cs typeface="Urbanist Medium"/>
                <a:sym typeface="Urbanist Medium"/>
              </a:rPr>
              <a:t>Al Sweigart</a:t>
            </a:r>
            <a:endParaRPr sz="3600">
              <a:solidFill>
                <a:schemeClr val="lt1"/>
              </a:solidFill>
              <a:latin typeface="Urbanist Medium"/>
              <a:ea typeface="Urbanist Medium"/>
              <a:cs typeface="Urbanist Medium"/>
              <a:sym typeface="Urbanist Medium"/>
            </a:endParaRPr>
          </a:p>
          <a:p>
            <a:pPr indent="0" lvl="0" marL="0" rtl="0" algn="l">
              <a:lnSpc>
                <a:spcPct val="85000"/>
              </a:lnSpc>
              <a:spcBef>
                <a:spcPts val="1200"/>
              </a:spcBef>
              <a:spcAft>
                <a:spcPts val="0"/>
              </a:spcAft>
              <a:buNone/>
            </a:pPr>
            <a:r>
              <a:rPr lang="en" sz="3600">
                <a:solidFill>
                  <a:schemeClr val="lt1"/>
                </a:solidFill>
                <a:latin typeface="Urbanist Medium"/>
                <a:ea typeface="Urbanist Medium"/>
                <a:cs typeface="Urbanist Medium"/>
                <a:sym typeface="Urbanist Medium"/>
              </a:rPr>
              <a:t>PyCon US 2026 Tutorial</a:t>
            </a:r>
            <a:endParaRPr sz="3600">
              <a:solidFill>
                <a:schemeClr val="lt1"/>
              </a:solidFill>
              <a:latin typeface="Urbanist Medium"/>
              <a:ea typeface="Urbanist Medium"/>
              <a:cs typeface="Urbanist Medium"/>
              <a:sym typeface="Urbanist Medium"/>
            </a:endParaRPr>
          </a:p>
          <a:p>
            <a:pPr indent="0" lvl="0" marL="0" rtl="0" algn="l">
              <a:lnSpc>
                <a:spcPct val="85000"/>
              </a:lnSpc>
              <a:spcBef>
                <a:spcPts val="1200"/>
              </a:spcBef>
              <a:spcAft>
                <a:spcPts val="1200"/>
              </a:spcAft>
              <a:buNone/>
            </a:pPr>
            <a:r>
              <a:rPr lang="en" sz="3600" u="sng">
                <a:solidFill>
                  <a:schemeClr val="lt1"/>
                </a:solidFill>
                <a:latin typeface="Urbanist Medium"/>
                <a:ea typeface="Urbanist Medium"/>
                <a:cs typeface="Urbanist Medium"/>
                <a:sym typeface="Urbanist Medium"/>
                <a:hlinkClick r:id="rId3">
                  <a:extLst>
                    <a:ext uri="{A12FA001-AC4F-418D-AE19-62706E023703}">
                      <ahyp:hlinkClr val="tx"/>
                    </a:ext>
                  </a:extLst>
                </a:hlinkClick>
              </a:rPr>
              <a:t>https://inventwithpython.com/pyconus2026</a:t>
            </a:r>
            <a:endParaRPr sz="3600">
              <a:solidFill>
                <a:schemeClr val="lt1"/>
              </a:solidFill>
              <a:latin typeface="Urbanist Medium"/>
              <a:ea typeface="Urbanist Medium"/>
              <a:cs typeface="Urbanist Medium"/>
              <a:sym typeface="Urbanis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 Will Not Break or Damage The Computer</a:t>
            </a:r>
            <a:endParaRPr/>
          </a:p>
        </p:txBody>
      </p:sp>
      <p:sp>
        <p:nvSpPr>
          <p:cNvPr id="142" name="Google Shape;14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Nothing in this tutorial will damage your computer</a:t>
            </a:r>
            <a:endParaRPr/>
          </a:p>
          <a:p>
            <a:pPr indent="-342900" lvl="0" marL="457200" rtl="0" algn="l">
              <a:spcBef>
                <a:spcPts val="0"/>
              </a:spcBef>
              <a:spcAft>
                <a:spcPts val="0"/>
              </a:spcAft>
              <a:buSzPts val="1800"/>
              <a:buChar char="●"/>
            </a:pPr>
            <a:r>
              <a:rPr lang="en"/>
              <a:t>Error messages just mean the Python interpreter didn’t understand your code, so </a:t>
            </a:r>
            <a:r>
              <a:rPr lang="en"/>
              <a:t>it stopped</a:t>
            </a:r>
            <a:endParaRPr/>
          </a:p>
          <a:p>
            <a:pPr indent="-342900" lvl="0" marL="457200" rtl="0" algn="l">
              <a:spcBef>
                <a:spcPts val="0"/>
              </a:spcBef>
              <a:spcAft>
                <a:spcPts val="0"/>
              </a:spcAft>
              <a:buSzPts val="1800"/>
              <a:buChar char="●"/>
            </a:pPr>
            <a:r>
              <a:rPr lang="en"/>
              <a:t>“Crashing” just means the Python interpreter didn’t understand your code, so it stopped running the program</a:t>
            </a:r>
            <a:endParaRPr/>
          </a:p>
          <a:p>
            <a:pPr indent="-342900" lvl="0" marL="457200" rtl="0" algn="l">
              <a:spcBef>
                <a:spcPts val="0"/>
              </a:spcBef>
              <a:spcAft>
                <a:spcPts val="0"/>
              </a:spcAft>
              <a:buSzPts val="1800"/>
              <a:buChar char="●"/>
            </a:pPr>
            <a:r>
              <a:rPr b="1" lang="en"/>
              <a:t>Error message worksheet: Gotta Catch ‘Em All!</a:t>
            </a:r>
            <a:endParaRPr b="1"/>
          </a:p>
          <a:p>
            <a:pPr indent="-342900" lvl="0" marL="457200" rtl="0" algn="l">
              <a:spcBef>
                <a:spcPts val="0"/>
              </a:spcBef>
              <a:spcAft>
                <a:spcPts val="0"/>
              </a:spcAft>
              <a:buSzPts val="1800"/>
              <a:buChar char="●"/>
            </a:pPr>
            <a:r>
              <a:rPr lang="en">
                <a:latin typeface="Comic Sans MS"/>
                <a:ea typeface="Comic Sans MS"/>
                <a:cs typeface="Comic Sans MS"/>
                <a:sym typeface="Comic Sans MS"/>
              </a:rPr>
              <a:t>DON’T PANIC!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Programming is Something You Do</a:t>
            </a:r>
            <a:endParaRPr/>
          </a:p>
        </p:txBody>
      </p:sp>
      <p:sp>
        <p:nvSpPr>
          <p:cNvPr id="148" name="Google Shape;14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Re-typing the source code forces you to slow down and get “muscle memory”</a:t>
            </a:r>
            <a:endParaRPr/>
          </a:p>
          <a:p>
            <a:pPr indent="-342900" lvl="0" marL="457200" rtl="0" algn="l">
              <a:spcBef>
                <a:spcPts val="0"/>
              </a:spcBef>
              <a:spcAft>
                <a:spcPts val="0"/>
              </a:spcAft>
              <a:buSzPts val="1800"/>
              <a:buChar char="●"/>
            </a:pPr>
            <a:r>
              <a:rPr b="1" lang="en"/>
              <a:t>Slow is smooth and smooth is fast</a:t>
            </a:r>
            <a:br>
              <a:rPr lang="en"/>
            </a:br>
            <a:endParaRPr/>
          </a:p>
          <a:p>
            <a:pPr indent="-342900" lvl="0" marL="457200" rtl="0" algn="l">
              <a:spcBef>
                <a:spcPts val="0"/>
              </a:spcBef>
              <a:spcAft>
                <a:spcPts val="0"/>
              </a:spcAft>
              <a:buSzPts val="1800"/>
              <a:buChar char="●"/>
            </a:pPr>
            <a:r>
              <a:rPr lang="en"/>
              <a:t>Watching videos or reading blog posts is forgettable</a:t>
            </a:r>
            <a:endParaRPr/>
          </a:p>
          <a:p>
            <a:pPr indent="-342900" lvl="0" marL="457200" rtl="0" algn="l">
              <a:spcBef>
                <a:spcPts val="0"/>
              </a:spcBef>
              <a:spcAft>
                <a:spcPts val="0"/>
              </a:spcAft>
              <a:buSzPts val="1800"/>
              <a:buChar char="●"/>
            </a:pPr>
            <a:r>
              <a:rPr lang="en"/>
              <a:t>Copy/pasting code keeps you from paying attention to it</a:t>
            </a:r>
            <a:endParaRPr/>
          </a:p>
          <a:p>
            <a:pPr indent="-342900" lvl="0" marL="457200" rtl="0" algn="l">
              <a:spcBef>
                <a:spcPts val="0"/>
              </a:spcBef>
              <a:spcAft>
                <a:spcPts val="0"/>
              </a:spcAft>
              <a:buSzPts val="1800"/>
              <a:buChar char="●"/>
            </a:pPr>
            <a:r>
              <a:rPr lang="en"/>
              <a:t>Having AI generate code keeps you from paying attention to it</a:t>
            </a:r>
            <a:br>
              <a:rPr lang="en"/>
            </a:br>
            <a:endParaRPr/>
          </a:p>
          <a:p>
            <a:pPr indent="-342900" lvl="0" marL="457200" rtl="0" algn="l">
              <a:spcBef>
                <a:spcPts val="0"/>
              </a:spcBef>
              <a:spcAft>
                <a:spcPts val="0"/>
              </a:spcAft>
              <a:buSzPts val="1800"/>
              <a:buChar char="●"/>
            </a:pPr>
            <a:r>
              <a:rPr lang="en"/>
              <a:t>Googling and looking things up is not “cheating”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Al’s Thoughts On Using AI To Learn To Code</a:t>
            </a:r>
            <a:endParaRPr/>
          </a:p>
        </p:txBody>
      </p:sp>
      <p:sp>
        <p:nvSpPr>
          <p:cNvPr id="154" name="Google Shape;15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Don’t.</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p:nvPr/>
        </p:nvSpPr>
        <p:spPr>
          <a:xfrm>
            <a:off x="2141725" y="968225"/>
            <a:ext cx="1061700" cy="10617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6"/>
          <p:cNvSpPr/>
          <p:nvPr/>
        </p:nvSpPr>
        <p:spPr>
          <a:xfrm>
            <a:off x="1769825" y="677250"/>
            <a:ext cx="4120200" cy="41202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26"/>
          <p:cNvSpPr txBox="1"/>
          <p:nvPr/>
        </p:nvSpPr>
        <p:spPr>
          <a:xfrm>
            <a:off x="1130125" y="451800"/>
            <a:ext cx="18435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Software that</a:t>
            </a:r>
            <a:endParaRPr b="1" sz="1800">
              <a:solidFill>
                <a:schemeClr val="dk1"/>
              </a:solidFill>
            </a:endParaRPr>
          </a:p>
          <a:p>
            <a:pPr indent="0" lvl="0" marL="0" rtl="0" algn="l">
              <a:spcBef>
                <a:spcPts val="0"/>
              </a:spcBef>
              <a:spcAft>
                <a:spcPts val="0"/>
              </a:spcAft>
              <a:buNone/>
            </a:pPr>
            <a:r>
              <a:rPr b="1" lang="en" sz="1800">
                <a:solidFill>
                  <a:schemeClr val="dk1"/>
                </a:solidFill>
              </a:rPr>
              <a:t>works</a:t>
            </a:r>
            <a:endParaRPr b="1" sz="1800">
              <a:solidFill>
                <a:schemeClr val="dk1"/>
              </a:solidFill>
            </a:endParaRPr>
          </a:p>
        </p:txBody>
      </p:sp>
      <p:sp>
        <p:nvSpPr>
          <p:cNvPr id="162" name="Google Shape;162;p26"/>
          <p:cNvSpPr txBox="1"/>
          <p:nvPr/>
        </p:nvSpPr>
        <p:spPr>
          <a:xfrm>
            <a:off x="5834075" y="1589600"/>
            <a:ext cx="21798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Software that looks like it works</a:t>
            </a:r>
            <a:endParaRPr b="1"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p:nvPr/>
        </p:nvSpPr>
        <p:spPr>
          <a:xfrm>
            <a:off x="1769825" y="677250"/>
            <a:ext cx="4120200" cy="41202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27"/>
          <p:cNvSpPr txBox="1"/>
          <p:nvPr/>
        </p:nvSpPr>
        <p:spPr>
          <a:xfrm>
            <a:off x="1130125" y="451800"/>
            <a:ext cx="18435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Software that</a:t>
            </a:r>
            <a:endParaRPr b="1" sz="1800">
              <a:solidFill>
                <a:schemeClr val="dk1"/>
              </a:solidFill>
            </a:endParaRPr>
          </a:p>
          <a:p>
            <a:pPr indent="0" lvl="0" marL="0" rtl="0" algn="l">
              <a:spcBef>
                <a:spcPts val="0"/>
              </a:spcBef>
              <a:spcAft>
                <a:spcPts val="0"/>
              </a:spcAft>
              <a:buNone/>
            </a:pPr>
            <a:r>
              <a:rPr b="1" lang="en" sz="1800">
                <a:solidFill>
                  <a:schemeClr val="dk1"/>
                </a:solidFill>
              </a:rPr>
              <a:t>works</a:t>
            </a:r>
            <a:endParaRPr b="1" sz="1800">
              <a:solidFill>
                <a:schemeClr val="dk1"/>
              </a:solidFill>
            </a:endParaRPr>
          </a:p>
        </p:txBody>
      </p:sp>
      <p:sp>
        <p:nvSpPr>
          <p:cNvPr id="169" name="Google Shape;169;p27"/>
          <p:cNvSpPr txBox="1"/>
          <p:nvPr/>
        </p:nvSpPr>
        <p:spPr>
          <a:xfrm>
            <a:off x="5834075" y="1589600"/>
            <a:ext cx="2179800" cy="6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Software that looks like it works</a:t>
            </a:r>
            <a:endParaRPr b="1"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5" name="Google Shape;17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7200"/>
              <a:t>LET’S BEGIN</a:t>
            </a:r>
            <a:endParaRPr sz="7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Mu, the Code Editor App</a:t>
            </a:r>
            <a:endParaRPr/>
          </a:p>
        </p:txBody>
      </p:sp>
      <p:sp>
        <p:nvSpPr>
          <p:cNvPr id="181" name="Google Shape;18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p2: “Mu, the Code Editor App”</a:t>
            </a:r>
            <a:endParaRPr/>
          </a:p>
          <a:p>
            <a:pPr indent="-342900" lvl="0" marL="457200" rtl="0" algn="l">
              <a:spcBef>
                <a:spcPts val="0"/>
              </a:spcBef>
              <a:spcAft>
                <a:spcPts val="0"/>
              </a:spcAft>
              <a:buSzPts val="1800"/>
              <a:buChar char="●"/>
            </a:pPr>
            <a:r>
              <a:rPr lang="en"/>
              <a:t>GREEN FLAG: When you’ve read page 2 &amp; 3 and have Mu opened</a:t>
            </a:r>
            <a:endParaRPr/>
          </a:p>
          <a:p>
            <a:pPr indent="-342900" lvl="0" marL="457200" rtl="0" algn="l">
              <a:spcBef>
                <a:spcPts val="0"/>
              </a:spcBef>
              <a:spcAft>
                <a:spcPts val="0"/>
              </a:spcAft>
              <a:buSzPts val="1800"/>
              <a:buChar char="●"/>
            </a:pPr>
            <a:r>
              <a:rPr lang="en"/>
              <a:t>If you can’t open it, DON’T PANIC. Open </a:t>
            </a:r>
            <a:r>
              <a:rPr lang="en" u="sng">
                <a:solidFill>
                  <a:schemeClr val="hlink"/>
                </a:solidFill>
                <a:hlinkClick r:id="rId3"/>
              </a:rPr>
              <a:t>https://pythontutor.com</a:t>
            </a:r>
            <a:endParaRPr/>
          </a:p>
        </p:txBody>
      </p:sp>
      <p:pic>
        <p:nvPicPr>
          <p:cNvPr id="182" name="Google Shape;182;p29"/>
          <p:cNvPicPr preferRelativeResize="0"/>
          <p:nvPr/>
        </p:nvPicPr>
        <p:blipFill>
          <a:blip r:embed="rId4">
            <a:alphaModFix/>
          </a:blip>
          <a:stretch>
            <a:fillRect/>
          </a:stretch>
        </p:blipFill>
        <p:spPr>
          <a:xfrm>
            <a:off x="2647301" y="2156549"/>
            <a:ext cx="3849401" cy="2733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Hello, world!</a:t>
            </a:r>
            <a:endParaRPr/>
          </a:p>
        </p:txBody>
      </p:sp>
      <p:sp>
        <p:nvSpPr>
          <p:cNvPr id="188" name="Google Shape;188;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p4: “Example Program: Hello, World!”</a:t>
            </a:r>
            <a:endParaRPr/>
          </a:p>
          <a:p>
            <a:pPr indent="-342900" lvl="0" marL="457200" rtl="0" algn="l">
              <a:spcBef>
                <a:spcPts val="0"/>
              </a:spcBef>
              <a:spcAft>
                <a:spcPts val="0"/>
              </a:spcAft>
              <a:buSzPts val="1800"/>
              <a:buChar char="●"/>
            </a:pPr>
            <a:r>
              <a:rPr lang="en"/>
              <a:t>GREEN FLAG: When you’ve run hello.py by clicking the Run button.</a:t>
            </a:r>
            <a:br>
              <a:rPr lang="en"/>
            </a:br>
            <a:endParaRPr/>
          </a:p>
          <a:p>
            <a:pPr indent="-342900" lvl="0" marL="457200" rtl="0" algn="l">
              <a:spcBef>
                <a:spcPts val="0"/>
              </a:spcBef>
              <a:spcAft>
                <a:spcPts val="0"/>
              </a:spcAft>
              <a:buSzPts val="1800"/>
              <a:buChar char="●"/>
            </a:pPr>
            <a:r>
              <a:rPr lang="en"/>
              <a:t>If you get an error message, double check for typos.</a:t>
            </a:r>
            <a:endParaRPr/>
          </a:p>
          <a:p>
            <a:pPr indent="-342900" lvl="0" marL="457200" rtl="0" algn="l">
              <a:spcBef>
                <a:spcPts val="0"/>
              </a:spcBef>
              <a:spcAft>
                <a:spcPts val="0"/>
              </a:spcAft>
              <a:buSzPts val="1800"/>
              <a:buChar char="●"/>
            </a:pPr>
            <a:r>
              <a:rPr lang="en"/>
              <a:t>Get our attention or put up the RED FLAG if you have a question.</a:t>
            </a:r>
            <a:endParaRPr/>
          </a:p>
          <a:p>
            <a:pPr indent="-342900" lvl="0" marL="457200" rtl="0" algn="l">
              <a:spcBef>
                <a:spcPts val="0"/>
              </a:spcBef>
              <a:spcAft>
                <a:spcPts val="0"/>
              </a:spcAft>
              <a:buSzPts val="1800"/>
              <a:buChar char="●"/>
            </a:pPr>
            <a:r>
              <a:rPr lang="en"/>
              <a:t>If Mu isn’t working, DON’T PANIC. Enter the program into </a:t>
            </a:r>
            <a:r>
              <a:rPr lang="en" u="sng">
                <a:solidFill>
                  <a:schemeClr val="hlink"/>
                </a:solidFill>
                <a:hlinkClick r:id="rId3"/>
              </a:rPr>
              <a:t>https://pythontutor.com</a:t>
            </a:r>
            <a:endParaRPr/>
          </a:p>
          <a:p>
            <a:pPr indent="0" lvl="0" marL="45720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Hello, world!</a:t>
            </a:r>
            <a:endParaRPr/>
          </a:p>
        </p:txBody>
      </p:sp>
      <p:sp>
        <p:nvSpPr>
          <p:cNvPr id="194" name="Google Shape;194;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p5: Run the “Hello, World!” Program Again With Silly Input</a:t>
            </a:r>
            <a:endParaRPr/>
          </a:p>
          <a:p>
            <a:pPr indent="-342900" lvl="0" marL="457200" rtl="0" algn="l">
              <a:spcBef>
                <a:spcPts val="0"/>
              </a:spcBef>
              <a:spcAft>
                <a:spcPts val="0"/>
              </a:spcAft>
              <a:buSzPts val="1800"/>
              <a:buChar char="●"/>
            </a:pPr>
            <a:r>
              <a:rPr lang="en"/>
              <a:t>GREEN FLAG: When you’ve run the program with silly input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Comments</a:t>
            </a:r>
            <a:endParaRPr/>
          </a:p>
        </p:txBody>
      </p:sp>
      <p:sp>
        <p:nvSpPr>
          <p:cNvPr id="200" name="Google Shape;200;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Comments are text in the source code that the Python interpreter ignores</a:t>
            </a:r>
            <a:endParaRPr/>
          </a:p>
          <a:p>
            <a:pPr indent="-342900" lvl="0" marL="457200" rtl="0" algn="l">
              <a:spcBef>
                <a:spcPts val="0"/>
              </a:spcBef>
              <a:spcAft>
                <a:spcPts val="0"/>
              </a:spcAft>
              <a:buSzPts val="1800"/>
              <a:buChar char="●"/>
            </a:pPr>
            <a:r>
              <a:rPr lang="en"/>
              <a:t>Programmers use comments to make notes or explain the code</a:t>
            </a:r>
            <a:endParaRPr/>
          </a:p>
          <a:p>
            <a:pPr indent="-342900" lvl="0" marL="457200" rtl="0" algn="l">
              <a:spcBef>
                <a:spcPts val="0"/>
              </a:spcBef>
              <a:spcAft>
                <a:spcPts val="0"/>
              </a:spcAft>
              <a:buSzPts val="1800"/>
              <a:buChar char="●"/>
            </a:pPr>
            <a:r>
              <a:rPr lang="en"/>
              <a:t>Comments begin with # and go to the end of the line</a:t>
            </a:r>
            <a:endParaRPr/>
          </a:p>
          <a:p>
            <a:pPr indent="-342900" lvl="0" marL="457200" rtl="0" algn="l">
              <a:spcBef>
                <a:spcPts val="0"/>
              </a:spcBef>
              <a:spcAft>
                <a:spcPts val="0"/>
              </a:spcAft>
              <a:buSzPts val="1800"/>
              <a:buChar char="●"/>
            </a:pPr>
            <a:r>
              <a:rPr lang="en"/>
              <a:t>It’s good style to put one space between the # and the comment text.</a:t>
            </a:r>
            <a:endParaRPr/>
          </a:p>
          <a:p>
            <a:pPr indent="-342900" lvl="0" marL="457200" rtl="0" algn="l">
              <a:spcBef>
                <a:spcPts val="0"/>
              </a:spcBef>
              <a:spcAft>
                <a:spcPts val="0"/>
              </a:spcAft>
              <a:buSzPts val="1800"/>
              <a:buFont typeface="Roboto Mono"/>
              <a:buChar char="●"/>
            </a:pPr>
            <a:r>
              <a:rPr lang="en">
                <a:latin typeface="Roboto Mono"/>
                <a:ea typeface="Roboto Mono"/>
                <a:cs typeface="Roboto Mono"/>
                <a:sym typeface="Roboto Mono"/>
              </a:rPr>
              <a:t>#Don’t do this.</a:t>
            </a:r>
            <a:endParaRPr>
              <a:latin typeface="Roboto Mono"/>
              <a:ea typeface="Roboto Mono"/>
              <a:cs typeface="Roboto Mono"/>
              <a:sym typeface="Roboto Mono"/>
            </a:endParaRPr>
          </a:p>
          <a:p>
            <a:pPr indent="0" lvl="0" marL="0" rtl="0" algn="l">
              <a:spcBef>
                <a:spcPts val="1200"/>
              </a:spcBef>
              <a:spcAft>
                <a:spcPts val="1200"/>
              </a:spcAft>
              <a:buNone/>
            </a:pPr>
            <a:r>
              <a:rPr lang="en">
                <a:latin typeface="Roboto Mono"/>
                <a:ea typeface="Roboto Mono"/>
                <a:cs typeface="Roboto Mono"/>
                <a:sym typeface="Roboto Mono"/>
              </a:rPr>
              <a:t>&gt;&gt;&gt; # This si a comment.</a:t>
            </a:r>
            <a:endParaRPr>
              <a:latin typeface="Roboto Mono"/>
              <a:ea typeface="Roboto Mono"/>
              <a:cs typeface="Roboto Mono"/>
              <a:sym typeface="Roboto Mon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Last Second Installing of Mu If You Haven’t Done That Yet</a:t>
            </a:r>
            <a:endParaRPr/>
          </a:p>
        </p:txBody>
      </p:sp>
      <p:sp>
        <p:nvSpPr>
          <p:cNvPr id="76" name="Google Shape;76;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u="sng">
                <a:solidFill>
                  <a:schemeClr val="hlink"/>
                </a:solidFill>
                <a:hlinkClick r:id="rId3"/>
              </a:rPr>
              <a:t>https://codewith.mu/</a:t>
            </a:r>
            <a:endParaRPr sz="3000"/>
          </a:p>
          <a:p>
            <a:pPr indent="0" lvl="0" marL="0" rtl="0" algn="l">
              <a:spcBef>
                <a:spcPts val="1200"/>
              </a:spcBef>
              <a:spcAft>
                <a:spcPts val="1200"/>
              </a:spcAft>
              <a:buNone/>
            </a:pPr>
            <a:r>
              <a:t/>
            </a:r>
            <a:endParaRPr/>
          </a:p>
        </p:txBody>
      </p:sp>
      <p:pic>
        <p:nvPicPr>
          <p:cNvPr id="77" name="Google Shape;77;p15" title="Screenshot 2026-03-23 at 1.43.42 PM.png"/>
          <p:cNvPicPr preferRelativeResize="0"/>
          <p:nvPr/>
        </p:nvPicPr>
        <p:blipFill>
          <a:blip r:embed="rId4">
            <a:alphaModFix/>
          </a:blip>
          <a:stretch>
            <a:fillRect/>
          </a:stretch>
        </p:blipFill>
        <p:spPr>
          <a:xfrm>
            <a:off x="571925" y="2158175"/>
            <a:ext cx="4479250" cy="3203401"/>
          </a:xfrm>
          <a:prstGeom prst="rect">
            <a:avLst/>
          </a:prstGeom>
          <a:noFill/>
          <a:ln>
            <a:noFill/>
          </a:ln>
        </p:spPr>
      </p:pic>
      <p:pic>
        <p:nvPicPr>
          <p:cNvPr id="78" name="Google Shape;78;p15" title="Screenshot 2026-03-23 at 1.44.14 PM.png"/>
          <p:cNvPicPr preferRelativeResize="0"/>
          <p:nvPr/>
        </p:nvPicPr>
        <p:blipFill>
          <a:blip r:embed="rId5">
            <a:alphaModFix/>
          </a:blip>
          <a:stretch>
            <a:fillRect/>
          </a:stretch>
        </p:blipFill>
        <p:spPr>
          <a:xfrm>
            <a:off x="5768175" y="922800"/>
            <a:ext cx="3285576" cy="4363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print() TODO</a:t>
            </a:r>
            <a:endParaRPr/>
          </a:p>
        </p:txBody>
      </p:sp>
      <p:sp>
        <p:nvSpPr>
          <p:cNvPr id="206" name="Google Shape;206;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Function Calls and Arguments</a:t>
            </a:r>
            <a:endParaRPr/>
          </a:p>
        </p:txBody>
      </p:sp>
      <p:sp>
        <p:nvSpPr>
          <p:cNvPr id="212" name="Google Shape;212;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Functions are like mini-programs in your program</a:t>
            </a:r>
            <a:endParaRPr/>
          </a:p>
          <a:p>
            <a:pPr indent="-342900" lvl="0" marL="457200" rtl="0" algn="l">
              <a:spcBef>
                <a:spcPts val="0"/>
              </a:spcBef>
              <a:spcAft>
                <a:spcPts val="0"/>
              </a:spcAft>
              <a:buSzPts val="1800"/>
              <a:buChar char="●"/>
            </a:pPr>
            <a:r>
              <a:rPr lang="en"/>
              <a:t>We type </a:t>
            </a:r>
            <a:r>
              <a:rPr lang="en"/>
              <a:t>their</a:t>
            </a:r>
            <a:r>
              <a:rPr lang="en"/>
              <a:t> names with parentheses to mark them as functions: print()</a:t>
            </a:r>
            <a:endParaRPr/>
          </a:p>
          <a:p>
            <a:pPr indent="-342900" lvl="0" marL="457200" rtl="0" algn="l">
              <a:spcBef>
                <a:spcPts val="0"/>
              </a:spcBef>
              <a:spcAft>
                <a:spcPts val="0"/>
              </a:spcAft>
              <a:buSzPts val="1800"/>
              <a:buChar char="●"/>
            </a:pPr>
            <a:r>
              <a:rPr lang="en"/>
              <a:t>You can run the code in them by </a:t>
            </a:r>
            <a:r>
              <a:rPr i="1" lang="en"/>
              <a:t>calling</a:t>
            </a:r>
            <a:r>
              <a:rPr lang="en"/>
              <a:t> them</a:t>
            </a:r>
            <a:endParaRPr/>
          </a:p>
          <a:p>
            <a:pPr indent="-342900" lvl="0" marL="457200" rtl="0" algn="l">
              <a:spcBef>
                <a:spcPts val="0"/>
              </a:spcBef>
              <a:spcAft>
                <a:spcPts val="0"/>
              </a:spcAft>
              <a:buSzPts val="1800"/>
              <a:buChar char="●"/>
            </a:pPr>
            <a:r>
              <a:rPr lang="en"/>
              <a:t>Function calls can accept zero or more input data called </a:t>
            </a:r>
            <a:r>
              <a:rPr i="1" lang="en"/>
              <a:t>arguments</a:t>
            </a:r>
            <a:endParaRPr i="1"/>
          </a:p>
          <a:p>
            <a:pPr indent="-342900" lvl="0" marL="457200" rtl="0" algn="l">
              <a:spcBef>
                <a:spcPts val="0"/>
              </a:spcBef>
              <a:spcAft>
                <a:spcPts val="0"/>
              </a:spcAft>
              <a:buSzPts val="1800"/>
              <a:buChar char="●"/>
            </a:pPr>
            <a:r>
              <a:rPr lang="en"/>
              <a:t>TODO two </a:t>
            </a:r>
            <a:r>
              <a:rPr lang="en"/>
              <a:t>args, user_name doesn’t have quotes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Rules for Variable Names TODO cut</a:t>
            </a:r>
            <a:endParaRPr/>
          </a:p>
        </p:txBody>
      </p:sp>
      <p:sp>
        <p:nvSpPr>
          <p:cNvPr id="218" name="Google Shape;218;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Case-sensitive: </a:t>
            </a:r>
            <a:r>
              <a:rPr lang="en">
                <a:latin typeface="Roboto Mono"/>
                <a:ea typeface="Roboto Mono"/>
                <a:cs typeface="Roboto Mono"/>
                <a:sym typeface="Roboto Mono"/>
              </a:rPr>
              <a:t>SPAM</a:t>
            </a:r>
            <a:r>
              <a:rPr lang="en"/>
              <a:t>, </a:t>
            </a:r>
            <a:r>
              <a:rPr lang="en">
                <a:latin typeface="Roboto Mono"/>
                <a:ea typeface="Roboto Mono"/>
                <a:cs typeface="Roboto Mono"/>
                <a:sym typeface="Roboto Mono"/>
              </a:rPr>
              <a:t>spam</a:t>
            </a:r>
            <a:r>
              <a:rPr lang="en"/>
              <a:t>, </a:t>
            </a:r>
            <a:r>
              <a:rPr lang="en">
                <a:latin typeface="Roboto Mono"/>
                <a:ea typeface="Roboto Mono"/>
                <a:cs typeface="Roboto Mono"/>
                <a:sym typeface="Roboto Mono"/>
              </a:rPr>
              <a:t>Spam</a:t>
            </a:r>
            <a:r>
              <a:rPr lang="en"/>
              <a:t> are separate variables</a:t>
            </a:r>
            <a:endParaRPr/>
          </a:p>
          <a:p>
            <a:pPr indent="-342900" lvl="0" marL="457200" rtl="0" algn="l">
              <a:spcBef>
                <a:spcPts val="0"/>
              </a:spcBef>
              <a:spcAft>
                <a:spcPts val="0"/>
              </a:spcAft>
              <a:buSzPts val="1800"/>
              <a:buChar char="●"/>
            </a:pPr>
            <a:r>
              <a:rPr lang="en"/>
              <a:t>Can only have letters, numbers, and _ underscores</a:t>
            </a:r>
            <a:endParaRPr/>
          </a:p>
          <a:p>
            <a:pPr indent="-342900" lvl="0" marL="457200" rtl="0" algn="l">
              <a:spcBef>
                <a:spcPts val="0"/>
              </a:spcBef>
              <a:spcAft>
                <a:spcPts val="0"/>
              </a:spcAft>
              <a:buSzPts val="1800"/>
              <a:buChar char="●"/>
            </a:pPr>
            <a:r>
              <a:rPr lang="en"/>
              <a:t>Cannot begin with a number</a:t>
            </a:r>
            <a:endParaRPr/>
          </a:p>
          <a:p>
            <a:pPr indent="-342900" lvl="0" marL="457200" rtl="0" algn="l">
              <a:spcBef>
                <a:spcPts val="0"/>
              </a:spcBef>
              <a:spcAft>
                <a:spcPts val="0"/>
              </a:spcAft>
              <a:buSzPts val="1800"/>
              <a:buChar char="●"/>
            </a:pPr>
            <a:r>
              <a:rPr lang="en"/>
              <a:t>Must be one word; cannot have spaces (use an underscore instead)</a:t>
            </a:r>
            <a:endParaRPr/>
          </a:p>
          <a:p>
            <a:pPr indent="-342900" lvl="0" marL="457200" rtl="0" algn="l">
              <a:spcBef>
                <a:spcPts val="0"/>
              </a:spcBef>
              <a:spcAft>
                <a:spcPts val="0"/>
              </a:spcAft>
              <a:buSzPts val="1800"/>
              <a:buChar char="●"/>
            </a:pPr>
            <a:r>
              <a:rPr lang="en"/>
              <a:t>Cannot be a Python keyword (</a:t>
            </a:r>
            <a:r>
              <a:rPr lang="en">
                <a:latin typeface="Roboto Mono"/>
                <a:ea typeface="Roboto Mono"/>
                <a:cs typeface="Roboto Mono"/>
                <a:sym typeface="Roboto Mono"/>
              </a:rPr>
              <a:t>if</a:t>
            </a:r>
            <a:r>
              <a:rPr lang="en"/>
              <a:t>, </a:t>
            </a:r>
            <a:r>
              <a:rPr lang="en">
                <a:latin typeface="Roboto Mono"/>
                <a:ea typeface="Roboto Mono"/>
                <a:cs typeface="Roboto Mono"/>
                <a:sym typeface="Roboto Mono"/>
              </a:rPr>
              <a:t>else</a:t>
            </a:r>
            <a:r>
              <a:rPr lang="en"/>
              <a:t>, </a:t>
            </a:r>
            <a:r>
              <a:rPr lang="en">
                <a:latin typeface="Roboto Mono"/>
                <a:ea typeface="Roboto Mono"/>
                <a:cs typeface="Roboto Mono"/>
                <a:sym typeface="Roboto Mono"/>
              </a:rPr>
              <a:t>while</a:t>
            </a:r>
            <a:r>
              <a:rPr lang="en"/>
              <a:t>, </a:t>
            </a:r>
            <a:r>
              <a:rPr lang="en">
                <a:latin typeface="Roboto Mono"/>
                <a:ea typeface="Roboto Mono"/>
                <a:cs typeface="Roboto Mono"/>
                <a:sym typeface="Roboto Mono"/>
              </a:rPr>
              <a:t>for</a:t>
            </a:r>
            <a:r>
              <a:rPr lang="en"/>
              <a:t>, </a:t>
            </a:r>
            <a:r>
              <a:rPr lang="en">
                <a:latin typeface="Roboto Mono"/>
                <a:ea typeface="Roboto Mono"/>
                <a:cs typeface="Roboto Mono"/>
                <a:sym typeface="Roboto Mono"/>
              </a:rPr>
              <a:t>return</a:t>
            </a:r>
            <a:r>
              <a:rPr lang="en"/>
              <a:t>, </a:t>
            </a:r>
            <a:r>
              <a:rPr lang="en">
                <a:latin typeface="Roboto Mono"/>
                <a:ea typeface="Roboto Mono"/>
                <a:cs typeface="Roboto Mono"/>
                <a:sym typeface="Roboto Mono"/>
              </a:rPr>
              <a:t>True</a:t>
            </a:r>
            <a:r>
              <a:rPr lang="en"/>
              <a:t>, </a:t>
            </a:r>
            <a:r>
              <a:rPr lang="en">
                <a:latin typeface="Roboto Mono"/>
                <a:ea typeface="Roboto Mono"/>
                <a:cs typeface="Roboto Mono"/>
                <a:sym typeface="Roboto Mono"/>
              </a:rPr>
              <a:t>False</a:t>
            </a:r>
            <a:r>
              <a:rPr lang="en"/>
              <a:t>; we’ll see these later)</a:t>
            </a:r>
            <a:endParaRPr/>
          </a:p>
          <a:p>
            <a:pPr indent="0" lvl="0" marL="0" rtl="0" algn="l">
              <a:spcBef>
                <a:spcPts val="1200"/>
              </a:spcBef>
              <a:spcAft>
                <a:spcPts val="1200"/>
              </a:spcAft>
              <a:buNone/>
            </a:pPr>
            <a:r>
              <a:rPr lang="en"/>
              <a:t>Good Advice: Make the variable name describe the data the variable contains. Labelling your moving boxes as “stuff” isn’t helpful.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Hello, world!</a:t>
            </a:r>
            <a:endParaRPr/>
          </a:p>
        </p:txBody>
      </p:sp>
      <p:sp>
        <p:nvSpPr>
          <p:cNvPr id="224" name="Google Shape;224;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p6: Flow Chart for the “Hello, World!” Example Program</a:t>
            </a:r>
            <a:endParaRPr/>
          </a:p>
          <a:p>
            <a:pPr indent="-342900" lvl="0" marL="457200" rtl="0" algn="l">
              <a:spcBef>
                <a:spcPts val="0"/>
              </a:spcBef>
              <a:spcAft>
                <a:spcPts val="0"/>
              </a:spcAft>
              <a:buSzPts val="1800"/>
              <a:buChar char="●"/>
            </a:pPr>
            <a:r>
              <a:rPr lang="en"/>
              <a:t>WORKBOOK p7: Run the “Hello, World!” Program Under the Debugger</a:t>
            </a:r>
            <a:endParaRPr/>
          </a:p>
          <a:p>
            <a:pPr indent="-342900" lvl="0" marL="457200" rtl="0" algn="l">
              <a:spcBef>
                <a:spcPts val="0"/>
              </a:spcBef>
              <a:spcAft>
                <a:spcPts val="0"/>
              </a:spcAft>
              <a:buSzPts val="1800"/>
              <a:buChar char="●"/>
            </a:pPr>
            <a:r>
              <a:rPr lang="en"/>
              <a:t>GREEN FLAG: When you’re done running the program under the debugger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REPL - Calculator Stuff</a:t>
            </a:r>
            <a:endParaRPr/>
          </a:p>
        </p:txBody>
      </p:sp>
      <p:sp>
        <p:nvSpPr>
          <p:cNvPr id="230" name="Google Shape;230;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p9: “Calculator Stuff” in the REPL / Interactive Shell</a:t>
            </a:r>
            <a:endParaRPr/>
          </a:p>
          <a:p>
            <a:pPr indent="-342900" lvl="0" marL="457200" rtl="0" algn="l">
              <a:spcBef>
                <a:spcPts val="0"/>
              </a:spcBef>
              <a:spcAft>
                <a:spcPts val="0"/>
              </a:spcAft>
              <a:buSzPts val="1800"/>
              <a:buChar char="●"/>
            </a:pPr>
            <a:r>
              <a:rPr lang="en"/>
              <a:t>GREENFLAG: When you’ve filled out the page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Expressions, Values, and Operators</a:t>
            </a:r>
            <a:endParaRPr/>
          </a:p>
        </p:txBody>
      </p:sp>
      <p:sp>
        <p:nvSpPr>
          <p:cNvPr id="236" name="Google Shape;236;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i="1" lang="en"/>
              <a:t>Values</a:t>
            </a:r>
            <a:r>
              <a:rPr lang="en"/>
              <a:t> are </a:t>
            </a:r>
            <a:r>
              <a:rPr lang="en"/>
              <a:t>pieces of data, such as numbers or text</a:t>
            </a:r>
            <a:endParaRPr/>
          </a:p>
          <a:p>
            <a:pPr indent="-342900" lvl="0" marL="457200" rtl="0" algn="l">
              <a:spcBef>
                <a:spcPts val="0"/>
              </a:spcBef>
              <a:spcAft>
                <a:spcPts val="0"/>
              </a:spcAft>
              <a:buSzPts val="1800"/>
              <a:buChar char="●"/>
            </a:pPr>
            <a:r>
              <a:rPr i="1" lang="en"/>
              <a:t>Operators</a:t>
            </a:r>
            <a:r>
              <a:rPr lang="en"/>
              <a:t> like </a:t>
            </a:r>
            <a:r>
              <a:rPr lang="en">
                <a:latin typeface="Roboto Mono"/>
                <a:ea typeface="Roboto Mono"/>
                <a:cs typeface="Roboto Mono"/>
                <a:sym typeface="Roboto Mono"/>
              </a:rPr>
              <a:t>+ - * /</a:t>
            </a:r>
            <a:r>
              <a:rPr lang="en"/>
              <a:t> act on data</a:t>
            </a:r>
            <a:endParaRPr/>
          </a:p>
          <a:p>
            <a:pPr indent="-342900" lvl="0" marL="457200" rtl="0" algn="l">
              <a:spcBef>
                <a:spcPts val="0"/>
              </a:spcBef>
              <a:spcAft>
                <a:spcPts val="0"/>
              </a:spcAft>
              <a:buSzPts val="1800"/>
              <a:buChar char="●"/>
            </a:pPr>
            <a:r>
              <a:rPr i="1" lang="en"/>
              <a:t>Expressions</a:t>
            </a:r>
            <a:r>
              <a:rPr lang="en"/>
              <a:t> are instructions made up of values and operators that </a:t>
            </a:r>
            <a:r>
              <a:rPr i="1" lang="en"/>
              <a:t>evaluate</a:t>
            </a:r>
            <a:r>
              <a:rPr lang="en"/>
              <a:t> to a single value</a:t>
            </a:r>
            <a:endParaRPr/>
          </a:p>
          <a:p>
            <a:pPr indent="-342900" lvl="0" marL="457200" rtl="0" algn="l">
              <a:spcBef>
                <a:spcPts val="0"/>
              </a:spcBef>
              <a:spcAft>
                <a:spcPts val="0"/>
              </a:spcAft>
              <a:buSzPts val="1800"/>
              <a:buChar char="●"/>
            </a:pPr>
            <a:r>
              <a:rPr lang="en"/>
              <a:t>Expressions can look like math problems like 2 + 2, but there are non-math expressions too</a:t>
            </a:r>
            <a:endParaRPr/>
          </a:p>
          <a:p>
            <a:pPr indent="-342900" lvl="0" marL="457200" rtl="0" algn="l">
              <a:spcBef>
                <a:spcPts val="0"/>
              </a:spcBef>
              <a:spcAft>
                <a:spcPts val="0"/>
              </a:spcAft>
              <a:buSzPts val="1800"/>
              <a:buChar char="●"/>
            </a:pPr>
            <a:r>
              <a:rPr lang="en"/>
              <a:t>Evaluation animation: </a:t>
            </a:r>
            <a:r>
              <a:rPr lang="en" u="sng">
                <a:solidFill>
                  <a:schemeClr val="hlink"/>
                </a:solidFill>
                <a:hlinkClick r:id="rId3"/>
              </a:rPr>
              <a:t>https://inventwithpython.com/pyconus2026/evalexpr.html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Strings and String Operations</a:t>
            </a:r>
            <a:endParaRPr/>
          </a:p>
        </p:txBody>
      </p:sp>
      <p:sp>
        <p:nvSpPr>
          <p:cNvPr id="242" name="Google Shape;242;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Strings are values that represent text</a:t>
            </a:r>
            <a:endParaRPr/>
          </a:p>
          <a:p>
            <a:pPr indent="-342900" lvl="0" marL="457200" rtl="0" algn="l">
              <a:spcBef>
                <a:spcPts val="0"/>
              </a:spcBef>
              <a:spcAft>
                <a:spcPts val="0"/>
              </a:spcAft>
              <a:buSzPts val="1800"/>
              <a:buChar char="●"/>
            </a:pPr>
            <a:r>
              <a:rPr lang="en"/>
              <a:t>String values begin and end with a single quote (you can also use double)</a:t>
            </a:r>
            <a:br>
              <a:rPr lang="en"/>
            </a:br>
            <a:endParaRPr/>
          </a:p>
          <a:p>
            <a:pPr indent="-342900" lvl="0" marL="457200" rtl="0" algn="l">
              <a:spcBef>
                <a:spcPts val="0"/>
              </a:spcBef>
              <a:spcAft>
                <a:spcPts val="0"/>
              </a:spcAft>
              <a:buSzPts val="1800"/>
              <a:buChar char="●"/>
            </a:pPr>
            <a:r>
              <a:rPr lang="en"/>
              <a:t>The + operator can </a:t>
            </a:r>
            <a:r>
              <a:rPr i="1" lang="en"/>
              <a:t>concatenate</a:t>
            </a:r>
            <a:r>
              <a:rPr lang="en"/>
              <a:t> two string values together</a:t>
            </a:r>
            <a:endParaRPr/>
          </a:p>
          <a:p>
            <a:pPr indent="-342900" lvl="0" marL="457200" rtl="0" algn="l">
              <a:spcBef>
                <a:spcPts val="0"/>
              </a:spcBef>
              <a:spcAft>
                <a:spcPts val="0"/>
              </a:spcAft>
              <a:buSzPts val="1800"/>
              <a:buChar char="●"/>
            </a:pPr>
            <a:r>
              <a:rPr lang="en"/>
              <a:t>The * operator can </a:t>
            </a:r>
            <a:r>
              <a:rPr i="1" lang="en"/>
              <a:t>replicate</a:t>
            </a:r>
            <a:r>
              <a:rPr lang="en"/>
              <a:t> a string and an int value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REPL - Strings</a:t>
            </a:r>
            <a:endParaRPr/>
          </a:p>
        </p:txBody>
      </p:sp>
      <p:sp>
        <p:nvSpPr>
          <p:cNvPr id="248" name="Google Shape;248;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p10: String Concatenation and String Replication in the REPL / Interactive Shell</a:t>
            </a:r>
            <a:endParaRPr/>
          </a:p>
          <a:p>
            <a:pPr indent="-342900" lvl="0" marL="457200" rtl="0" algn="l">
              <a:spcBef>
                <a:spcPts val="0"/>
              </a:spcBef>
              <a:spcAft>
                <a:spcPts val="0"/>
              </a:spcAft>
              <a:buSzPts val="1800"/>
              <a:buChar char="●"/>
            </a:pPr>
            <a:r>
              <a:rPr lang="en"/>
              <a:t>GREEN FLAG: When you’ve filled out the page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Boolean Values and Comparison Operators </a:t>
            </a:r>
            <a:endParaRPr/>
          </a:p>
        </p:txBody>
      </p:sp>
      <p:sp>
        <p:nvSpPr>
          <p:cNvPr id="254" name="Google Shape;254;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Boolean data type has exactly two values: True and False</a:t>
            </a:r>
            <a:endParaRPr/>
          </a:p>
          <a:p>
            <a:pPr indent="-342900" lvl="0" marL="457200" rtl="0" algn="l">
              <a:spcBef>
                <a:spcPts val="0"/>
              </a:spcBef>
              <a:spcAft>
                <a:spcPts val="0"/>
              </a:spcAft>
              <a:buSzPts val="1800"/>
              <a:buChar char="●"/>
            </a:pPr>
            <a:r>
              <a:rPr lang="en"/>
              <a:t>There are six comparison operators:	==	!=	&lt;	&lt;=	&gt;	&gt;=</a:t>
            </a:r>
            <a:endParaRPr/>
          </a:p>
          <a:p>
            <a:pPr indent="-342900" lvl="0" marL="457200" rtl="0" algn="l">
              <a:spcBef>
                <a:spcPts val="0"/>
              </a:spcBef>
              <a:spcAft>
                <a:spcPts val="0"/>
              </a:spcAft>
              <a:buSzPts val="1800"/>
              <a:buChar char="●"/>
            </a:pPr>
            <a:r>
              <a:rPr lang="en"/>
              <a:t>Expressions with comparison operators evaluate to Boolean values:</a:t>
            </a:r>
            <a:endParaRPr/>
          </a:p>
          <a:p>
            <a:pPr indent="-342900" lvl="0" marL="457200" rtl="0" algn="l">
              <a:spcBef>
                <a:spcPts val="0"/>
              </a:spcBef>
              <a:spcAft>
                <a:spcPts val="0"/>
              </a:spcAft>
              <a:buSzPts val="1800"/>
              <a:buChar char="●"/>
            </a:pPr>
            <a:r>
              <a:rPr lang="en"/>
              <a:t>42 &lt; 10 evaluates to False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REPL - Boolean Values</a:t>
            </a:r>
            <a:endParaRPr/>
          </a:p>
        </p:txBody>
      </p:sp>
      <p:sp>
        <p:nvSpPr>
          <p:cNvPr id="260" name="Google Shape;260;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p11: Boolean Values and the Comparison Operators in the REPL / Interactive Shell</a:t>
            </a:r>
            <a:endParaRPr/>
          </a:p>
          <a:p>
            <a:pPr indent="-342900" lvl="0" marL="457200" rtl="0" algn="l">
              <a:spcBef>
                <a:spcPts val="0"/>
              </a:spcBef>
              <a:spcAft>
                <a:spcPts val="0"/>
              </a:spcAft>
              <a:buSzPts val="1800"/>
              <a:buChar char="●"/>
            </a:pPr>
            <a:r>
              <a:rPr lang="en"/>
              <a:t>GREEN FLAG: When you’ve filled out the page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Am I?</a:t>
            </a:r>
            <a:endParaRPr/>
          </a:p>
        </p:txBody>
      </p:sp>
      <p:sp>
        <p:nvSpPr>
          <p:cNvPr id="84" name="Google Shape;8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 Sweigart (last name rhymes with “why dirt”)</a:t>
            </a:r>
            <a:endParaRPr/>
          </a:p>
          <a:p>
            <a:pPr indent="-342900" lvl="0" marL="457200" rtl="0" algn="l">
              <a:spcBef>
                <a:spcPts val="0"/>
              </a:spcBef>
              <a:spcAft>
                <a:spcPts val="0"/>
              </a:spcAft>
              <a:buSzPts val="1800"/>
              <a:buChar char="●"/>
            </a:pPr>
            <a:r>
              <a:rPr lang="en"/>
              <a:t>I wrote </a:t>
            </a:r>
            <a:r>
              <a:rPr i="1" lang="en"/>
              <a:t>Automate the Boring Stuff with Python</a:t>
            </a:r>
            <a:endParaRPr i="1"/>
          </a:p>
          <a:p>
            <a:pPr indent="-342900" lvl="0" marL="457200" rtl="0" algn="l">
              <a:spcBef>
                <a:spcPts val="0"/>
              </a:spcBef>
              <a:spcAft>
                <a:spcPts val="0"/>
              </a:spcAft>
              <a:buSzPts val="1800"/>
              <a:buChar char="●"/>
            </a:pPr>
            <a:r>
              <a:rPr lang="en"/>
              <a:t>I wrote a bunch of other programming books</a:t>
            </a:r>
            <a:endParaRPr/>
          </a:p>
          <a:p>
            <a:pPr indent="-342900" lvl="0" marL="457200" rtl="0" algn="l">
              <a:spcBef>
                <a:spcPts val="0"/>
              </a:spcBef>
              <a:spcAft>
                <a:spcPts val="0"/>
              </a:spcAft>
              <a:buSzPts val="1800"/>
              <a:buChar char="●"/>
            </a:pPr>
            <a:r>
              <a:rPr lang="en"/>
              <a:t>All the books are free at </a:t>
            </a:r>
            <a:r>
              <a:rPr lang="en" u="sng">
                <a:solidFill>
                  <a:schemeClr val="hlink"/>
                </a:solidFill>
                <a:hlinkClick r:id="rId3"/>
              </a:rPr>
              <a:t>https://inventwithpython.com</a:t>
            </a:r>
            <a:endParaRPr/>
          </a:p>
        </p:txBody>
      </p:sp>
      <p:pic>
        <p:nvPicPr>
          <p:cNvPr id="85" name="Google Shape;85;p16"/>
          <p:cNvPicPr preferRelativeResize="0"/>
          <p:nvPr/>
        </p:nvPicPr>
        <p:blipFill>
          <a:blip r:embed="rId4">
            <a:alphaModFix/>
          </a:blip>
          <a:stretch>
            <a:fillRect/>
          </a:stretch>
        </p:blipFill>
        <p:spPr>
          <a:xfrm>
            <a:off x="2492350" y="2916732"/>
            <a:ext cx="904983" cy="1131235"/>
          </a:xfrm>
          <a:prstGeom prst="rect">
            <a:avLst/>
          </a:prstGeom>
          <a:noFill/>
          <a:ln>
            <a:noFill/>
          </a:ln>
        </p:spPr>
      </p:pic>
      <p:pic>
        <p:nvPicPr>
          <p:cNvPr id="86" name="Google Shape;86;p16"/>
          <p:cNvPicPr preferRelativeResize="0"/>
          <p:nvPr/>
        </p:nvPicPr>
        <p:blipFill>
          <a:blip r:embed="rId5">
            <a:alphaModFix/>
          </a:blip>
          <a:stretch>
            <a:fillRect/>
          </a:stretch>
        </p:blipFill>
        <p:spPr>
          <a:xfrm>
            <a:off x="3451058" y="2744319"/>
            <a:ext cx="954681" cy="1261680"/>
          </a:xfrm>
          <a:prstGeom prst="rect">
            <a:avLst/>
          </a:prstGeom>
          <a:noFill/>
          <a:ln>
            <a:noFill/>
          </a:ln>
        </p:spPr>
      </p:pic>
      <p:pic>
        <p:nvPicPr>
          <p:cNvPr id="87" name="Google Shape;87;p16"/>
          <p:cNvPicPr preferRelativeResize="0"/>
          <p:nvPr/>
        </p:nvPicPr>
        <p:blipFill>
          <a:blip r:embed="rId6">
            <a:alphaModFix/>
          </a:blip>
          <a:stretch>
            <a:fillRect/>
          </a:stretch>
        </p:blipFill>
        <p:spPr>
          <a:xfrm>
            <a:off x="2112075" y="3673181"/>
            <a:ext cx="904983" cy="1196000"/>
          </a:xfrm>
          <a:prstGeom prst="rect">
            <a:avLst/>
          </a:prstGeom>
          <a:noFill/>
          <a:ln>
            <a:noFill/>
          </a:ln>
        </p:spPr>
      </p:pic>
      <p:pic>
        <p:nvPicPr>
          <p:cNvPr id="88" name="Google Shape;88;p16"/>
          <p:cNvPicPr preferRelativeResize="0"/>
          <p:nvPr/>
        </p:nvPicPr>
        <p:blipFill>
          <a:blip r:embed="rId7">
            <a:alphaModFix/>
          </a:blip>
          <a:stretch>
            <a:fillRect/>
          </a:stretch>
        </p:blipFill>
        <p:spPr>
          <a:xfrm>
            <a:off x="2878868" y="3841165"/>
            <a:ext cx="904983" cy="1196013"/>
          </a:xfrm>
          <a:prstGeom prst="rect">
            <a:avLst/>
          </a:prstGeom>
          <a:noFill/>
          <a:ln>
            <a:noFill/>
          </a:ln>
        </p:spPr>
      </p:pic>
      <p:pic>
        <p:nvPicPr>
          <p:cNvPr id="89" name="Google Shape;89;p16"/>
          <p:cNvPicPr preferRelativeResize="0"/>
          <p:nvPr/>
        </p:nvPicPr>
        <p:blipFill>
          <a:blip r:embed="rId8">
            <a:alphaModFix/>
          </a:blip>
          <a:stretch>
            <a:fillRect/>
          </a:stretch>
        </p:blipFill>
        <p:spPr>
          <a:xfrm>
            <a:off x="4352021" y="2851496"/>
            <a:ext cx="954681" cy="1261696"/>
          </a:xfrm>
          <a:prstGeom prst="rect">
            <a:avLst/>
          </a:prstGeom>
          <a:noFill/>
          <a:ln>
            <a:noFill/>
          </a:ln>
        </p:spPr>
      </p:pic>
      <p:pic>
        <p:nvPicPr>
          <p:cNvPr id="90" name="Google Shape;90;p16"/>
          <p:cNvPicPr preferRelativeResize="0"/>
          <p:nvPr/>
        </p:nvPicPr>
        <p:blipFill>
          <a:blip r:embed="rId9">
            <a:alphaModFix/>
          </a:blip>
          <a:stretch>
            <a:fillRect/>
          </a:stretch>
        </p:blipFill>
        <p:spPr>
          <a:xfrm>
            <a:off x="3870547" y="3763572"/>
            <a:ext cx="904983" cy="1196001"/>
          </a:xfrm>
          <a:prstGeom prst="rect">
            <a:avLst/>
          </a:prstGeom>
          <a:noFill/>
          <a:ln>
            <a:noFill/>
          </a:ln>
        </p:spPr>
      </p:pic>
      <p:pic>
        <p:nvPicPr>
          <p:cNvPr id="91" name="Google Shape;91;p16"/>
          <p:cNvPicPr preferRelativeResize="0"/>
          <p:nvPr/>
        </p:nvPicPr>
        <p:blipFill>
          <a:blip r:embed="rId10">
            <a:alphaModFix/>
          </a:blip>
          <a:stretch>
            <a:fillRect/>
          </a:stretch>
        </p:blipFill>
        <p:spPr>
          <a:xfrm>
            <a:off x="4699646" y="3540439"/>
            <a:ext cx="833417" cy="1209030"/>
          </a:xfrm>
          <a:prstGeom prst="rect">
            <a:avLst/>
          </a:prstGeom>
          <a:noFill/>
          <a:ln>
            <a:noFill/>
          </a:ln>
        </p:spPr>
      </p:pic>
      <p:pic>
        <p:nvPicPr>
          <p:cNvPr id="92" name="Google Shape;92;p16"/>
          <p:cNvPicPr preferRelativeResize="0"/>
          <p:nvPr/>
        </p:nvPicPr>
        <p:blipFill>
          <a:blip r:embed="rId11">
            <a:alphaModFix/>
          </a:blip>
          <a:stretch>
            <a:fillRect/>
          </a:stretch>
        </p:blipFill>
        <p:spPr>
          <a:xfrm>
            <a:off x="3422185" y="4175941"/>
            <a:ext cx="904984" cy="1201306"/>
          </a:xfrm>
          <a:prstGeom prst="rect">
            <a:avLst/>
          </a:prstGeom>
          <a:noFill/>
          <a:ln>
            <a:noFill/>
          </a:ln>
        </p:spPr>
      </p:pic>
      <p:pic>
        <p:nvPicPr>
          <p:cNvPr id="93" name="Google Shape;93;p16"/>
          <p:cNvPicPr preferRelativeResize="0"/>
          <p:nvPr/>
        </p:nvPicPr>
        <p:blipFill>
          <a:blip r:embed="rId12">
            <a:alphaModFix/>
          </a:blip>
          <a:stretch>
            <a:fillRect/>
          </a:stretch>
        </p:blipFill>
        <p:spPr>
          <a:xfrm>
            <a:off x="5306703" y="2571750"/>
            <a:ext cx="833413" cy="1101427"/>
          </a:xfrm>
          <a:prstGeom prst="rect">
            <a:avLst/>
          </a:prstGeom>
          <a:noFill/>
          <a:ln>
            <a:noFill/>
          </a:ln>
        </p:spPr>
      </p:pic>
      <p:pic>
        <p:nvPicPr>
          <p:cNvPr id="94" name="Google Shape;94;p16"/>
          <p:cNvPicPr preferRelativeResize="0"/>
          <p:nvPr/>
        </p:nvPicPr>
        <p:blipFill>
          <a:blip r:embed="rId13">
            <a:alphaModFix/>
          </a:blip>
          <a:stretch>
            <a:fillRect/>
          </a:stretch>
        </p:blipFill>
        <p:spPr>
          <a:xfrm>
            <a:off x="5489940" y="3517742"/>
            <a:ext cx="1146610" cy="1441831"/>
          </a:xfrm>
          <a:prstGeom prst="rect">
            <a:avLst/>
          </a:prstGeom>
          <a:noFill/>
          <a:ln>
            <a:noFill/>
          </a:ln>
        </p:spPr>
      </p:pic>
      <p:pic>
        <p:nvPicPr>
          <p:cNvPr id="95" name="Google Shape;95;p16"/>
          <p:cNvPicPr preferRelativeResize="0"/>
          <p:nvPr/>
        </p:nvPicPr>
        <p:blipFill>
          <a:blip r:embed="rId14">
            <a:alphaModFix/>
          </a:blip>
          <a:stretch>
            <a:fillRect/>
          </a:stretch>
        </p:blipFill>
        <p:spPr>
          <a:xfrm rot="-190132">
            <a:off x="6568098" y="1887450"/>
            <a:ext cx="2142775" cy="2847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Temperature Conversion</a:t>
            </a:r>
            <a:endParaRPr/>
          </a:p>
        </p:txBody>
      </p:sp>
      <p:sp>
        <p:nvSpPr>
          <p:cNvPr id="266" name="Google Shape;266;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p12: Writing a Math Equation as Python Code</a:t>
            </a:r>
            <a:endParaRPr/>
          </a:p>
          <a:p>
            <a:pPr indent="-342900" lvl="0" marL="457200" rtl="0" algn="l">
              <a:spcBef>
                <a:spcPts val="0"/>
              </a:spcBef>
              <a:spcAft>
                <a:spcPts val="0"/>
              </a:spcAft>
              <a:buSzPts val="1800"/>
              <a:buChar char="●"/>
            </a:pPr>
            <a:r>
              <a:rPr lang="en"/>
              <a:t>GREEN FLAG: When you’ve filled in the blanks and entered the code into the REPL.</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Temperature Conversion</a:t>
            </a:r>
            <a:endParaRPr/>
          </a:p>
        </p:txBody>
      </p:sp>
      <p:sp>
        <p:nvSpPr>
          <p:cNvPr id="272" name="Google Shape;272;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p13: Example Program: Fahrenheit / Celsius Temperature Conversion</a:t>
            </a:r>
            <a:endParaRPr/>
          </a:p>
          <a:p>
            <a:pPr indent="-342900" lvl="0" marL="457200" rtl="0" algn="l">
              <a:spcBef>
                <a:spcPts val="0"/>
              </a:spcBef>
              <a:spcAft>
                <a:spcPts val="0"/>
              </a:spcAft>
              <a:buSzPts val="1800"/>
              <a:buChar char="●"/>
            </a:pPr>
            <a:r>
              <a:rPr lang="en"/>
              <a:t>GREEN FLAG: When you’ve run the program a couple times with different temperatures to convert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Roboto Mono"/>
                <a:ea typeface="Roboto Mono"/>
                <a:cs typeface="Roboto Mono"/>
                <a:sym typeface="Roboto Mono"/>
              </a:rPr>
              <a:t>if</a:t>
            </a:r>
            <a:r>
              <a:rPr lang="en"/>
              <a:t> Statements</a:t>
            </a:r>
            <a:endParaRPr/>
          </a:p>
        </p:txBody>
      </p:sp>
      <p:sp>
        <p:nvSpPr>
          <p:cNvPr id="278" name="Google Shape;278;p45"/>
          <p:cNvSpPr txBox="1"/>
          <p:nvPr>
            <p:ph idx="1" type="body"/>
          </p:nvPr>
        </p:nvSpPr>
        <p:spPr>
          <a:xfrm>
            <a:off x="311700" y="1152475"/>
            <a:ext cx="8520600" cy="3752100"/>
          </a:xfrm>
          <a:prstGeom prst="rect">
            <a:avLst/>
          </a:prstGeom>
        </p:spPr>
        <p:txBody>
          <a:bodyPr anchorCtr="0" anchor="t" bIns="91425" lIns="91425" spcFirstLastPara="1" rIns="91425" wrap="square" tIns="91425">
            <a:normAutofit lnSpcReduction="10000"/>
          </a:bodyPr>
          <a:lstStyle/>
          <a:p>
            <a:pPr indent="0" lvl="0" marL="0" rtl="0" algn="l">
              <a:lnSpc>
                <a:spcPct val="6818"/>
              </a:lnSpc>
              <a:spcBef>
                <a:spcPts val="1200"/>
              </a:spcBef>
              <a:spcAft>
                <a:spcPts val="0"/>
              </a:spcAft>
              <a:buClr>
                <a:schemeClr val="dk1"/>
              </a:buClr>
              <a:buSzPts val="1100"/>
              <a:buFont typeface="Arial"/>
              <a:buNone/>
            </a:pPr>
            <a:r>
              <a:rPr lang="en"/>
              <a:t>Sometimes you want code to only run if a certain condition is true, that is, if an expression evaluates to </a:t>
            </a:r>
            <a:r>
              <a:rPr lang="en">
                <a:latin typeface="Roboto Mono"/>
                <a:ea typeface="Roboto Mono"/>
                <a:cs typeface="Roboto Mono"/>
                <a:sym typeface="Roboto Mono"/>
              </a:rPr>
              <a:t>True</a:t>
            </a:r>
            <a:r>
              <a:rPr lang="en"/>
              <a:t>. For these cases, you want an </a:t>
            </a:r>
            <a:r>
              <a:rPr lang="en">
                <a:latin typeface="Roboto Mono"/>
                <a:ea typeface="Roboto Mono"/>
                <a:cs typeface="Roboto Mono"/>
                <a:sym typeface="Roboto Mono"/>
              </a:rPr>
              <a:t>if</a:t>
            </a:r>
            <a:r>
              <a:rPr lang="en"/>
              <a:t> statement which is made up of:</a:t>
            </a:r>
            <a:endParaRPr/>
          </a:p>
          <a:p>
            <a:pPr indent="-298450" lvl="0" marL="457200" rtl="0" algn="l">
              <a:spcBef>
                <a:spcPts val="1200"/>
              </a:spcBef>
              <a:spcAft>
                <a:spcPts val="0"/>
              </a:spcAft>
              <a:buClr>
                <a:schemeClr val="dk1"/>
              </a:buClr>
              <a:buSzPts val="1100"/>
              <a:buChar char="●"/>
            </a:pPr>
            <a:r>
              <a:rPr lang="en"/>
              <a:t>The </a:t>
            </a:r>
            <a:r>
              <a:rPr lang="en">
                <a:latin typeface="Roboto Mono"/>
                <a:ea typeface="Roboto Mono"/>
                <a:cs typeface="Roboto Mono"/>
                <a:sym typeface="Roboto Mono"/>
              </a:rPr>
              <a:t>if</a:t>
            </a:r>
            <a:r>
              <a:rPr lang="en"/>
              <a:t> keyword (must be lowercase)</a:t>
            </a:r>
            <a:endParaRPr/>
          </a:p>
          <a:p>
            <a:pPr indent="-298450" lvl="0" marL="457200" rtl="0" algn="l">
              <a:spcBef>
                <a:spcPts val="0"/>
              </a:spcBef>
              <a:spcAft>
                <a:spcPts val="0"/>
              </a:spcAft>
              <a:buClr>
                <a:schemeClr val="dk1"/>
              </a:buClr>
              <a:buSzPts val="1100"/>
              <a:buChar char="●"/>
            </a:pPr>
            <a:r>
              <a:rPr lang="en"/>
              <a:t>A condition (an expression that evaluates to </a:t>
            </a:r>
            <a:r>
              <a:rPr lang="en">
                <a:latin typeface="Roboto Mono"/>
                <a:ea typeface="Roboto Mono"/>
                <a:cs typeface="Roboto Mono"/>
                <a:sym typeface="Roboto Mono"/>
              </a:rPr>
              <a:t>True</a:t>
            </a:r>
            <a:r>
              <a:rPr lang="en"/>
              <a:t> or </a:t>
            </a:r>
            <a:r>
              <a:rPr lang="en">
                <a:latin typeface="Roboto Mono"/>
                <a:ea typeface="Roboto Mono"/>
                <a:cs typeface="Roboto Mono"/>
                <a:sym typeface="Roboto Mono"/>
              </a:rPr>
              <a:t>False</a:t>
            </a:r>
            <a:r>
              <a:rPr lang="en"/>
              <a:t>)</a:t>
            </a:r>
            <a:endParaRPr/>
          </a:p>
          <a:p>
            <a:pPr indent="-298450" lvl="0" marL="457200" rtl="0" algn="l">
              <a:spcBef>
                <a:spcPts val="0"/>
              </a:spcBef>
              <a:spcAft>
                <a:spcPts val="0"/>
              </a:spcAft>
              <a:buClr>
                <a:schemeClr val="dk1"/>
              </a:buClr>
              <a:buSzPts val="1100"/>
              <a:buChar char="●"/>
            </a:pPr>
            <a:r>
              <a:rPr lang="en"/>
              <a:t>A colon</a:t>
            </a:r>
            <a:endParaRPr/>
          </a:p>
          <a:p>
            <a:pPr indent="-298450" lvl="0" marL="457200" rtl="0" algn="l">
              <a:spcBef>
                <a:spcPts val="0"/>
              </a:spcBef>
              <a:spcAft>
                <a:spcPts val="0"/>
              </a:spcAft>
              <a:buClr>
                <a:schemeClr val="dk1"/>
              </a:buClr>
              <a:buSzPts val="1100"/>
              <a:buChar char="●"/>
            </a:pPr>
            <a:r>
              <a:rPr lang="en"/>
              <a:t>An indented block of code starting on the next line. The “block” is made of the lines of code with the same level of indentation. The block ends when the indentation ends.</a:t>
            </a:r>
            <a:endParaRPr/>
          </a:p>
          <a:p>
            <a:pPr indent="0" lvl="0" marL="0" rtl="0" algn="l">
              <a:spcBef>
                <a:spcPts val="1200"/>
              </a:spcBef>
              <a:spcAft>
                <a:spcPts val="1200"/>
              </a:spcAft>
              <a:buNone/>
            </a:pPr>
            <a:r>
              <a:rPr lang="en">
                <a:latin typeface="Roboto Mono"/>
                <a:ea typeface="Roboto Mono"/>
                <a:cs typeface="Roboto Mono"/>
                <a:sym typeface="Roboto Mono"/>
              </a:rPr>
              <a:t>i</a:t>
            </a:r>
            <a:r>
              <a:rPr lang="en">
                <a:latin typeface="Roboto Mono"/>
                <a:ea typeface="Roboto Mono"/>
                <a:cs typeface="Roboto Mono"/>
                <a:sym typeface="Roboto Mono"/>
              </a:rPr>
              <a:t>f name == </a:t>
            </a:r>
            <a:r>
              <a:rPr lang="en">
                <a:latin typeface="Roboto Mono"/>
                <a:ea typeface="Roboto Mono"/>
                <a:cs typeface="Roboto Mono"/>
                <a:sym typeface="Roboto Mono"/>
              </a:rPr>
              <a:t>'Albert':</a:t>
            </a:r>
            <a:br>
              <a:rPr lang="en">
                <a:latin typeface="Roboto Mono"/>
                <a:ea typeface="Roboto Mono"/>
                <a:cs typeface="Roboto Mono"/>
                <a:sym typeface="Roboto Mono"/>
              </a:rPr>
            </a:br>
            <a:r>
              <a:rPr lang="en">
                <a:latin typeface="Roboto Mono"/>
                <a:ea typeface="Roboto Mono"/>
                <a:cs typeface="Roboto Mono"/>
                <a:sym typeface="Roboto Mono"/>
              </a:rPr>
              <a:t>    print('Hello')</a:t>
            </a:r>
            <a:endParaRPr>
              <a:latin typeface="Roboto Mono"/>
              <a:ea typeface="Roboto Mono"/>
              <a:cs typeface="Roboto Mono"/>
              <a:sym typeface="Roboto Mon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Temperature Conversion</a:t>
            </a:r>
            <a:endParaRPr/>
          </a:p>
        </p:txBody>
      </p:sp>
      <p:sp>
        <p:nvSpPr>
          <p:cNvPr id="284" name="Google Shape;284;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p14: Flow Chart for the Temperature Conversion Program</a:t>
            </a:r>
            <a:endParaRPr/>
          </a:p>
          <a:p>
            <a:pPr indent="-342900" lvl="0" marL="457200" rtl="0" algn="l">
              <a:spcBef>
                <a:spcPts val="0"/>
              </a:spcBef>
              <a:spcAft>
                <a:spcPts val="0"/>
              </a:spcAft>
              <a:buSzPts val="1800"/>
              <a:buChar char="●"/>
            </a:pPr>
            <a:r>
              <a:rPr lang="en"/>
              <a:t>WORKBOOK p15: Run the “Temperature Conversion” Program Under the Debugger</a:t>
            </a:r>
            <a:endParaRPr/>
          </a:p>
          <a:p>
            <a:pPr indent="-342900" lvl="0" marL="457200" rtl="0" algn="l">
              <a:spcBef>
                <a:spcPts val="0"/>
              </a:spcBef>
              <a:spcAft>
                <a:spcPts val="0"/>
              </a:spcAft>
              <a:buSzPts val="1800"/>
              <a:buChar char="●"/>
            </a:pPr>
            <a:r>
              <a:rPr lang="en"/>
              <a:t>GREEN FLAG: When you’ve run the program under the debugger a couple times.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round() Function</a:t>
            </a:r>
            <a:endParaRPr/>
          </a:p>
        </p:txBody>
      </p:sp>
      <p:sp>
        <p:nvSpPr>
          <p:cNvPr id="290" name="Google Shape;290;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p16: The round() Function</a:t>
            </a:r>
            <a:endParaRPr/>
          </a:p>
          <a:p>
            <a:pPr indent="-342900" lvl="0" marL="457200" rtl="0" algn="l">
              <a:spcBef>
                <a:spcPts val="0"/>
              </a:spcBef>
              <a:spcAft>
                <a:spcPts val="0"/>
              </a:spcAft>
              <a:buSzPts val="1800"/>
              <a:buChar char="●"/>
            </a:pPr>
            <a:r>
              <a:rPr lang="en"/>
              <a:t>WORKBOOK p17: Add the round() Function to the Temperature Conversion Program</a:t>
            </a:r>
            <a:endParaRPr/>
          </a:p>
          <a:p>
            <a:pPr indent="-342900" lvl="0" marL="457200" rtl="0" algn="l">
              <a:spcBef>
                <a:spcPts val="0"/>
              </a:spcBef>
              <a:spcAft>
                <a:spcPts val="0"/>
              </a:spcAft>
              <a:buSzPts val="1800"/>
              <a:buChar char="●"/>
            </a:pPr>
            <a:r>
              <a:rPr lang="en"/>
              <a:t>GREEN FLAG: When you’ve added the round() function to the program and re-run it.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Importing Modules</a:t>
            </a:r>
            <a:endParaRPr/>
          </a:p>
        </p:txBody>
      </p:sp>
      <p:sp>
        <p:nvSpPr>
          <p:cNvPr id="296" name="Google Shape;296;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Python comes with several functions to do useful and common actions. It would slow your program down if Python loaded ALL of them for EVERY program, so some functions exist inside of modules that you can import into your program with import statements.</a:t>
            </a:r>
            <a:endParaRPr/>
          </a:p>
          <a:p>
            <a:pPr indent="-342900" lvl="0" marL="457200" rtl="0" algn="l">
              <a:spcBef>
                <a:spcPts val="0"/>
              </a:spcBef>
              <a:spcAft>
                <a:spcPts val="0"/>
              </a:spcAft>
              <a:buSzPts val="1800"/>
              <a:buFont typeface="Roboto Mono"/>
              <a:buChar char="●"/>
            </a:pPr>
            <a:r>
              <a:rPr lang="en">
                <a:latin typeface="Roboto Mono"/>
                <a:ea typeface="Roboto Mono"/>
                <a:cs typeface="Roboto Mono"/>
                <a:sym typeface="Roboto Mono"/>
              </a:rPr>
              <a:t>i</a:t>
            </a:r>
            <a:r>
              <a:rPr lang="en">
                <a:latin typeface="Roboto Mono"/>
                <a:ea typeface="Roboto Mono"/>
                <a:cs typeface="Roboto Mono"/>
                <a:sym typeface="Roboto Mono"/>
              </a:rPr>
              <a:t>mport random</a:t>
            </a:r>
            <a:endParaRPr>
              <a:latin typeface="Roboto Mono"/>
              <a:ea typeface="Roboto Mono"/>
              <a:cs typeface="Roboto Mono"/>
              <a:sym typeface="Roboto Mon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Importing Modules</a:t>
            </a:r>
            <a:endParaRPr/>
          </a:p>
        </p:txBody>
      </p:sp>
      <p:sp>
        <p:nvSpPr>
          <p:cNvPr id="302" name="Google Shape;302;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p18: Importing Modules and the random.randint() and sys.exit() Functions</a:t>
            </a:r>
            <a:endParaRPr/>
          </a:p>
          <a:p>
            <a:pPr indent="-342900" lvl="0" marL="457200" rtl="0" algn="l">
              <a:spcBef>
                <a:spcPts val="0"/>
              </a:spcBef>
              <a:spcAft>
                <a:spcPts val="0"/>
              </a:spcAft>
              <a:buSzPts val="1800"/>
              <a:buChar char="●"/>
            </a:pPr>
            <a:r>
              <a:rPr lang="en"/>
              <a:t>GREEN FLAG: When you’ve filled in the blanks on the page.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 Modulo Operator</a:t>
            </a:r>
            <a:endParaRPr/>
          </a:p>
        </p:txBody>
      </p:sp>
      <p:sp>
        <p:nvSpPr>
          <p:cNvPr id="308" name="Google Shape;308;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p19: Calculating If a Number is Even or Odd</a:t>
            </a:r>
            <a:endParaRPr/>
          </a:p>
          <a:p>
            <a:pPr indent="-342900" lvl="0" marL="457200" rtl="0" algn="l">
              <a:spcBef>
                <a:spcPts val="0"/>
              </a:spcBef>
              <a:spcAft>
                <a:spcPts val="0"/>
              </a:spcAft>
              <a:buSzPts val="1800"/>
              <a:buChar char="●"/>
            </a:pPr>
            <a:r>
              <a:rPr lang="en"/>
              <a:t>GREEN FLAG: When you have filled in the blanks on the page.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Boolean Operators and Truth Tables</a:t>
            </a:r>
            <a:endParaRPr/>
          </a:p>
        </p:txBody>
      </p:sp>
      <p:sp>
        <p:nvSpPr>
          <p:cNvPr id="314" name="Google Shape;314;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p20: Boolean Operators and Truth Tables</a:t>
            </a:r>
            <a:endParaRPr/>
          </a:p>
          <a:p>
            <a:pPr indent="-342900" lvl="0" marL="457200" rtl="0" algn="l">
              <a:spcBef>
                <a:spcPts val="0"/>
              </a:spcBef>
              <a:spcAft>
                <a:spcPts val="0"/>
              </a:spcAft>
              <a:buSzPts val="1800"/>
              <a:buChar char="●"/>
            </a:pPr>
            <a:r>
              <a:rPr lang="en"/>
              <a:t>GREEN FLAG: When you’ve filled in the blanks on the page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a:t>
            </a:r>
            <a:r>
              <a:rPr lang="en"/>
              <a:t>lse Statements</a:t>
            </a:r>
            <a:endParaRPr/>
          </a:p>
        </p:txBody>
      </p:sp>
      <p:sp>
        <p:nvSpPr>
          <p:cNvPr id="320" name="Google Shape;320;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 else statement can optionally follow an if statement. Think of it as “If this condition is true, run this block, or else if the condition was false, run this other block.</a:t>
            </a:r>
            <a:endParaRPr/>
          </a:p>
          <a:p>
            <a:pPr indent="0" lvl="0" marL="0" rtl="0" algn="l">
              <a:spcBef>
                <a:spcPts val="1200"/>
              </a:spcBef>
              <a:spcAft>
                <a:spcPts val="0"/>
              </a:spcAft>
              <a:buNone/>
            </a:pPr>
            <a:r>
              <a:rPr lang="en">
                <a:latin typeface="Roboto Mono"/>
                <a:ea typeface="Roboto Mono"/>
                <a:cs typeface="Roboto Mono"/>
                <a:sym typeface="Roboto Mono"/>
              </a:rPr>
              <a:t>i</a:t>
            </a:r>
            <a:r>
              <a:rPr lang="en">
                <a:latin typeface="Roboto Mono"/>
                <a:ea typeface="Roboto Mono"/>
                <a:cs typeface="Roboto Mono"/>
                <a:sym typeface="Roboto Mono"/>
              </a:rPr>
              <a:t>f some_variable == 5:</a:t>
            </a:r>
            <a:br>
              <a:rPr lang="en">
                <a:latin typeface="Roboto Mono"/>
                <a:ea typeface="Roboto Mono"/>
                <a:cs typeface="Roboto Mono"/>
                <a:sym typeface="Roboto Mono"/>
              </a:rPr>
            </a:br>
            <a:r>
              <a:rPr lang="en">
                <a:latin typeface="Roboto Mono"/>
                <a:ea typeface="Roboto Mono"/>
                <a:cs typeface="Roboto Mono"/>
                <a:sym typeface="Roboto Mono"/>
              </a:rPr>
              <a:t>    # block of code</a:t>
            </a:r>
            <a:br>
              <a:rPr lang="en">
                <a:latin typeface="Roboto Mono"/>
                <a:ea typeface="Roboto Mono"/>
                <a:cs typeface="Roboto Mono"/>
                <a:sym typeface="Roboto Mono"/>
              </a:rPr>
            </a:br>
            <a:r>
              <a:rPr lang="en">
                <a:latin typeface="Roboto Mono"/>
                <a:ea typeface="Roboto Mono"/>
                <a:cs typeface="Roboto Mono"/>
                <a:sym typeface="Roboto Mono"/>
              </a:rPr>
              <a:t>e</a:t>
            </a:r>
            <a:r>
              <a:rPr lang="en">
                <a:latin typeface="Roboto Mono"/>
                <a:ea typeface="Roboto Mono"/>
                <a:cs typeface="Roboto Mono"/>
                <a:sym typeface="Roboto Mono"/>
              </a:rPr>
              <a:t>lse:</a:t>
            </a:r>
            <a:br>
              <a:rPr lang="en">
                <a:latin typeface="Roboto Mono"/>
                <a:ea typeface="Roboto Mono"/>
                <a:cs typeface="Roboto Mono"/>
                <a:sym typeface="Roboto Mono"/>
              </a:rPr>
            </a:br>
            <a:r>
              <a:rPr lang="en">
                <a:latin typeface="Roboto Mono"/>
                <a:ea typeface="Roboto Mono"/>
                <a:cs typeface="Roboto Mono"/>
                <a:sym typeface="Roboto Mono"/>
              </a:rPr>
              <a:t>    # other block of code</a:t>
            </a:r>
            <a:endParaRPr>
              <a:latin typeface="Roboto Mono"/>
              <a:ea typeface="Roboto Mono"/>
              <a:cs typeface="Roboto Mono"/>
              <a:sym typeface="Roboto Mono"/>
            </a:endParaRPr>
          </a:p>
          <a:p>
            <a:pPr indent="0" lvl="0" marL="0" rtl="0" algn="l">
              <a:spcBef>
                <a:spcPts val="1200"/>
              </a:spcBef>
              <a:spcAft>
                <a:spcPts val="1200"/>
              </a:spcAft>
              <a:buNone/>
            </a:pPr>
            <a:r>
              <a:rPr lang="en"/>
              <a:t>One and only one of the code blocks is run.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BAD NEWS:</a:t>
            </a:r>
            <a:endParaRPr b="1"/>
          </a:p>
          <a:p>
            <a:pPr indent="0" lvl="0" marL="0" rtl="0" algn="l">
              <a:spcBef>
                <a:spcPts val="1200"/>
              </a:spcBef>
              <a:spcAft>
                <a:spcPts val="0"/>
              </a:spcAft>
              <a:buNone/>
            </a:pPr>
            <a:r>
              <a:rPr lang="en"/>
              <a:t>You cannot learn to program in 3 ½ hours.</a:t>
            </a:r>
            <a:endParaRPr/>
          </a:p>
          <a:p>
            <a:pPr indent="0" lvl="0" marL="0" rtl="0" algn="l">
              <a:spcBef>
                <a:spcPts val="1200"/>
              </a:spcBef>
              <a:spcAft>
                <a:spcPts val="0"/>
              </a:spcAft>
              <a:buNone/>
            </a:pPr>
            <a:r>
              <a:rPr b="1" lang="en"/>
              <a:t>GOOD NEWS:</a:t>
            </a:r>
            <a:endParaRPr b="1"/>
          </a:p>
          <a:p>
            <a:pPr indent="0" lvl="0" marL="0" rtl="0" algn="l">
              <a:spcBef>
                <a:spcPts val="1200"/>
              </a:spcBef>
              <a:spcAft>
                <a:spcPts val="1200"/>
              </a:spcAft>
              <a:buNone/>
            </a:pPr>
            <a:r>
              <a:rPr lang="en"/>
              <a:t>You can get a good start in 3 ½ hours.</a:t>
            </a:r>
            <a:endParaRPr/>
          </a:p>
        </p:txBody>
      </p:sp>
      <p:pic>
        <p:nvPicPr>
          <p:cNvPr id="101" name="Google Shape;101;p17"/>
          <p:cNvPicPr preferRelativeResize="0"/>
          <p:nvPr/>
        </p:nvPicPr>
        <p:blipFill>
          <a:blip r:embed="rId3">
            <a:alphaModFix/>
          </a:blip>
          <a:stretch>
            <a:fillRect/>
          </a:stretch>
        </p:blipFill>
        <p:spPr>
          <a:xfrm rot="726968">
            <a:off x="4855920" y="96917"/>
            <a:ext cx="3336161" cy="435036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Cho Han Dice Game</a:t>
            </a:r>
            <a:endParaRPr/>
          </a:p>
        </p:txBody>
      </p:sp>
      <p:sp>
        <p:nvSpPr>
          <p:cNvPr id="326" name="Google Shape;326;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p21: Example Program: Cho Han Dice Game</a:t>
            </a:r>
            <a:endParaRPr/>
          </a:p>
          <a:p>
            <a:pPr indent="-342900" lvl="0" marL="457200" rtl="0" algn="l">
              <a:spcBef>
                <a:spcPts val="0"/>
              </a:spcBef>
              <a:spcAft>
                <a:spcPts val="0"/>
              </a:spcAft>
              <a:buSzPts val="1800"/>
              <a:buChar char="●"/>
            </a:pPr>
            <a:r>
              <a:rPr lang="en"/>
              <a:t>GREEN FLAG: When you’ve run the program a few times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Cho Han Dice Game</a:t>
            </a:r>
            <a:endParaRPr/>
          </a:p>
        </p:txBody>
      </p:sp>
      <p:sp>
        <p:nvSpPr>
          <p:cNvPr id="332" name="Google Shape;332;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p22: Flow Chart for the Cho Han Dice Game Program</a:t>
            </a:r>
            <a:endParaRPr/>
          </a:p>
          <a:p>
            <a:pPr indent="-342900" lvl="0" marL="457200" rtl="0" algn="l">
              <a:spcBef>
                <a:spcPts val="0"/>
              </a:spcBef>
              <a:spcAft>
                <a:spcPts val="0"/>
              </a:spcAft>
              <a:buSzPts val="1800"/>
              <a:buChar char="●"/>
            </a:pPr>
            <a:r>
              <a:rPr lang="en"/>
              <a:t>WORKBOOK p23: </a:t>
            </a:r>
            <a:r>
              <a:rPr lang="en"/>
              <a:t>Run the “Cho Han Dice” Program Under the Debugger</a:t>
            </a:r>
            <a:endParaRPr/>
          </a:p>
          <a:p>
            <a:pPr indent="-342900" lvl="0" marL="457200" rtl="0" algn="l">
              <a:spcBef>
                <a:spcPts val="0"/>
              </a:spcBef>
              <a:spcAft>
                <a:spcPts val="0"/>
              </a:spcAft>
              <a:buSzPts val="1800"/>
              <a:buChar char="●"/>
            </a:pPr>
            <a:r>
              <a:rPr lang="en"/>
              <a:t>GREEN FLAG: When you’ve run the program under the debugger</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t>
            </a:r>
            <a:r>
              <a:rPr lang="en"/>
              <a:t>hile Loops</a:t>
            </a:r>
            <a:endParaRPr/>
          </a:p>
        </p:txBody>
      </p:sp>
      <p:sp>
        <p:nvSpPr>
          <p:cNvPr id="338" name="Google Shape;338;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a:t>
            </a:r>
            <a:r>
              <a:rPr lang="en"/>
              <a:t>hile Loops look very similar to if statements, except they have the </a:t>
            </a:r>
            <a:r>
              <a:rPr lang="en">
                <a:latin typeface="Roboto Mono"/>
                <a:ea typeface="Roboto Mono"/>
                <a:cs typeface="Roboto Mono"/>
                <a:sym typeface="Roboto Mono"/>
              </a:rPr>
              <a:t>while</a:t>
            </a:r>
            <a:r>
              <a:rPr lang="en"/>
              <a:t> keyword instead of the </a:t>
            </a:r>
            <a:r>
              <a:rPr lang="en">
                <a:latin typeface="Roboto Mono"/>
                <a:ea typeface="Roboto Mono"/>
                <a:cs typeface="Roboto Mono"/>
                <a:sym typeface="Roboto Mono"/>
              </a:rPr>
              <a:t>if</a:t>
            </a:r>
            <a:r>
              <a:rPr lang="en"/>
              <a:t> keyword, and the execution loops back to the start of the </a:t>
            </a:r>
            <a:r>
              <a:rPr lang="en">
                <a:latin typeface="Roboto Mono"/>
                <a:ea typeface="Roboto Mono"/>
                <a:cs typeface="Roboto Mono"/>
                <a:sym typeface="Roboto Mono"/>
              </a:rPr>
              <a:t>while</a:t>
            </a:r>
            <a:r>
              <a:rPr lang="en"/>
              <a:t> statement when it reaches the end.</a:t>
            </a:r>
            <a:endParaRPr/>
          </a:p>
          <a:p>
            <a:pPr indent="-342900" lvl="0" marL="457200" rtl="0" algn="l">
              <a:spcBef>
                <a:spcPts val="0"/>
              </a:spcBef>
              <a:spcAft>
                <a:spcPts val="0"/>
              </a:spcAft>
              <a:buSzPts val="1800"/>
              <a:buChar char="●"/>
            </a:pPr>
            <a:r>
              <a:rPr lang="en"/>
              <a:t>A while statement says, “While this condition is True, run the code in this block”</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Name” Program</a:t>
            </a:r>
            <a:endParaRPr/>
          </a:p>
        </p:txBody>
      </p:sp>
      <p:sp>
        <p:nvSpPr>
          <p:cNvPr id="344" name="Google Shape;344;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p24: while Loops and the Example Program: “Your Name” Joke</a:t>
            </a:r>
            <a:endParaRPr/>
          </a:p>
          <a:p>
            <a:pPr indent="-342900" lvl="0" marL="457200" rtl="0" algn="l">
              <a:spcBef>
                <a:spcPts val="0"/>
              </a:spcBef>
              <a:spcAft>
                <a:spcPts val="0"/>
              </a:spcAft>
              <a:buSzPts val="1800"/>
              <a:buChar char="●"/>
            </a:pPr>
            <a:r>
              <a:rPr lang="en"/>
              <a:t>GREEN FLAG: When you’ve run the program</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t>“Your Name” Program</a:t>
            </a:r>
            <a:endParaRPr/>
          </a:p>
          <a:p>
            <a:pPr indent="0" lvl="0" marL="0" rtl="0" algn="l">
              <a:spcBef>
                <a:spcPts val="0"/>
              </a:spcBef>
              <a:spcAft>
                <a:spcPts val="0"/>
              </a:spcAft>
              <a:buNone/>
            </a:pPr>
            <a:r>
              <a:t/>
            </a:r>
            <a:endParaRPr/>
          </a:p>
        </p:txBody>
      </p:sp>
      <p:sp>
        <p:nvSpPr>
          <p:cNvPr id="350" name="Google Shape;350;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p25: Flow Chart for the “Your Name” Program</a:t>
            </a:r>
            <a:endParaRPr/>
          </a:p>
          <a:p>
            <a:pPr indent="-342900" lvl="0" marL="457200" rtl="0" algn="l">
              <a:spcBef>
                <a:spcPts val="0"/>
              </a:spcBef>
              <a:spcAft>
                <a:spcPts val="0"/>
              </a:spcAft>
              <a:buSzPts val="1800"/>
              <a:buChar char="●"/>
            </a:pPr>
            <a:r>
              <a:rPr lang="en"/>
              <a:t>WORKBOOK p26: Run the “Your Name” Program Under the Debugger</a:t>
            </a:r>
            <a:endParaRPr/>
          </a:p>
          <a:p>
            <a:pPr indent="-342900" lvl="0" marL="457200" rtl="0" algn="l">
              <a:spcBef>
                <a:spcPts val="0"/>
              </a:spcBef>
              <a:spcAft>
                <a:spcPts val="0"/>
              </a:spcAft>
              <a:buSzPts val="1800"/>
              <a:buChar char="●"/>
            </a:pPr>
            <a:r>
              <a:rPr lang="en"/>
              <a:t>GREEN FLAG: When you’ve run the program under the debugger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Infinite Loops and break statements</a:t>
            </a:r>
            <a:endParaRPr/>
          </a:p>
        </p:txBody>
      </p:sp>
      <p:sp>
        <p:nvSpPr>
          <p:cNvPr id="356" name="Google Shape;356;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If you use </a:t>
            </a:r>
            <a:r>
              <a:rPr lang="en">
                <a:latin typeface="Roboto Mono"/>
                <a:ea typeface="Roboto Mono"/>
                <a:cs typeface="Roboto Mono"/>
                <a:sym typeface="Roboto Mono"/>
              </a:rPr>
              <a:t>while True:</a:t>
            </a:r>
            <a:r>
              <a:rPr lang="en"/>
              <a:t> then the condition of the </a:t>
            </a:r>
            <a:r>
              <a:rPr lang="en">
                <a:latin typeface="Roboto Mono"/>
                <a:ea typeface="Roboto Mono"/>
                <a:cs typeface="Roboto Mono"/>
                <a:sym typeface="Roboto Mono"/>
              </a:rPr>
              <a:t>while</a:t>
            </a:r>
            <a:r>
              <a:rPr lang="en"/>
              <a:t> statement is ALWAYS true and you have an infinite loop.</a:t>
            </a:r>
            <a:endParaRPr/>
          </a:p>
          <a:p>
            <a:pPr indent="-342900" lvl="0" marL="457200" rtl="0" algn="l">
              <a:spcBef>
                <a:spcPts val="0"/>
              </a:spcBef>
              <a:spcAft>
                <a:spcPts val="0"/>
              </a:spcAft>
              <a:buSzPts val="1800"/>
              <a:buChar char="●"/>
            </a:pPr>
            <a:r>
              <a:rPr lang="en"/>
              <a:t>A </a:t>
            </a:r>
            <a:r>
              <a:rPr lang="en">
                <a:latin typeface="Roboto Mono"/>
                <a:ea typeface="Roboto Mono"/>
                <a:cs typeface="Roboto Mono"/>
                <a:sym typeface="Roboto Mono"/>
              </a:rPr>
              <a:t>break</a:t>
            </a:r>
            <a:r>
              <a:rPr lang="en"/>
              <a:t> statement causes the execution to leave (“break out of”) the </a:t>
            </a:r>
            <a:r>
              <a:rPr lang="en">
                <a:latin typeface="Roboto Mono"/>
                <a:ea typeface="Roboto Mono"/>
                <a:cs typeface="Roboto Mono"/>
                <a:sym typeface="Roboto Mono"/>
              </a:rPr>
              <a:t>while</a:t>
            </a:r>
            <a:r>
              <a:rPr lang="en"/>
              <a:t> loop.</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Name” 2 Program</a:t>
            </a:r>
            <a:endParaRPr/>
          </a:p>
        </p:txBody>
      </p:sp>
      <p:sp>
        <p:nvSpPr>
          <p:cNvPr id="362" name="Google Shape;362;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p27: Infinite Loops, break Statements, and the “Your Name 2” Program</a:t>
            </a:r>
            <a:endParaRPr/>
          </a:p>
          <a:p>
            <a:pPr indent="-342900" lvl="0" marL="457200" rtl="0" algn="l">
              <a:spcBef>
                <a:spcPts val="0"/>
              </a:spcBef>
              <a:spcAft>
                <a:spcPts val="0"/>
              </a:spcAft>
              <a:buSzPts val="1800"/>
              <a:buChar char="●"/>
            </a:pPr>
            <a:r>
              <a:rPr lang="en"/>
              <a:t>GREEN FLAG: When you’ve run the program</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“Your Name” 2 Program</a:t>
            </a:r>
            <a:endParaRPr/>
          </a:p>
        </p:txBody>
      </p:sp>
      <p:sp>
        <p:nvSpPr>
          <p:cNvPr id="368" name="Google Shape;368;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p28: Flow Chart for the “Your Name 2” Program (with a break Statement)</a:t>
            </a:r>
            <a:endParaRPr/>
          </a:p>
          <a:p>
            <a:pPr indent="-342900" lvl="0" marL="457200" rtl="0" algn="l">
              <a:spcBef>
                <a:spcPts val="0"/>
              </a:spcBef>
              <a:spcAft>
                <a:spcPts val="0"/>
              </a:spcAft>
              <a:buSzPts val="1800"/>
              <a:buChar char="●"/>
            </a:pPr>
            <a:r>
              <a:rPr lang="en"/>
              <a:t>WORKBOOK p29: Run the “Your Name 2” Program Under the Debugger</a:t>
            </a:r>
            <a:endParaRPr/>
          </a:p>
          <a:p>
            <a:pPr indent="-342900" lvl="0" marL="457200" rtl="0" algn="l">
              <a:spcBef>
                <a:spcPts val="0"/>
              </a:spcBef>
              <a:spcAft>
                <a:spcPts val="0"/>
              </a:spcAft>
              <a:buSzPts val="1800"/>
              <a:buChar char="●"/>
            </a:pPr>
            <a:r>
              <a:rPr lang="en"/>
              <a:t>GREEN FLAG: When you’ve run the program under the debugger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t>
            </a:r>
            <a:r>
              <a:rPr lang="en"/>
              <a:t>or Loops</a:t>
            </a:r>
            <a:endParaRPr/>
          </a:p>
        </p:txBody>
      </p:sp>
      <p:sp>
        <p:nvSpPr>
          <p:cNvPr id="374" name="Google Shape;374;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a:t>
            </a:r>
            <a:r>
              <a:rPr lang="en">
                <a:latin typeface="Roboto Mono"/>
                <a:ea typeface="Roboto Mono"/>
                <a:cs typeface="Roboto Mono"/>
                <a:sym typeface="Roboto Mono"/>
              </a:rPr>
              <a:t>while</a:t>
            </a:r>
            <a:r>
              <a:rPr lang="en"/>
              <a:t> loop says “run this block of code while this condition is true”</a:t>
            </a:r>
            <a:endParaRPr/>
          </a:p>
          <a:p>
            <a:pPr indent="-342900" lvl="0" marL="457200" rtl="0" algn="l">
              <a:spcBef>
                <a:spcPts val="0"/>
              </a:spcBef>
              <a:spcAft>
                <a:spcPts val="0"/>
              </a:spcAft>
              <a:buSzPts val="1800"/>
              <a:buChar char="●"/>
            </a:pPr>
            <a:r>
              <a:rPr lang="en"/>
              <a:t>A </a:t>
            </a:r>
            <a:r>
              <a:rPr lang="en">
                <a:latin typeface="Roboto Mono"/>
                <a:ea typeface="Roboto Mono"/>
                <a:cs typeface="Roboto Mono"/>
                <a:sym typeface="Roboto Mono"/>
              </a:rPr>
              <a:t>for</a:t>
            </a:r>
            <a:r>
              <a:rPr lang="en"/>
              <a:t> loop says “run this block of code a specific number of times”</a:t>
            </a:r>
            <a:endParaRPr/>
          </a:p>
          <a:p>
            <a:pPr indent="-342900" lvl="0" marL="457200" rtl="0" algn="l">
              <a:spcBef>
                <a:spcPts val="0"/>
              </a:spcBef>
              <a:spcAft>
                <a:spcPts val="0"/>
              </a:spcAft>
              <a:buSzPts val="1800"/>
              <a:buChar char="●"/>
            </a:pPr>
            <a:r>
              <a:rPr lang="en">
                <a:latin typeface="Roboto Mono"/>
                <a:ea typeface="Roboto Mono"/>
                <a:cs typeface="Roboto Mono"/>
                <a:sym typeface="Roboto Mono"/>
              </a:rPr>
              <a:t>f</a:t>
            </a:r>
            <a:r>
              <a:rPr lang="en">
                <a:latin typeface="Roboto Mono"/>
                <a:ea typeface="Roboto Mono"/>
                <a:cs typeface="Roboto Mono"/>
                <a:sym typeface="Roboto Mono"/>
              </a:rPr>
              <a:t>or i in range(10):</a:t>
            </a:r>
            <a:r>
              <a:rPr lang="en"/>
              <a:t> runs the code block ten times</a:t>
            </a:r>
            <a:endParaRPr/>
          </a:p>
          <a:p>
            <a:pPr indent="-342900" lvl="0" marL="457200" rtl="0" algn="l">
              <a:spcBef>
                <a:spcPts val="0"/>
              </a:spcBef>
              <a:spcAft>
                <a:spcPts val="0"/>
              </a:spcAft>
              <a:buSzPts val="1800"/>
              <a:buChar char="●"/>
            </a:pPr>
            <a:r>
              <a:rPr lang="en"/>
              <a:t>The i variable starts with value 0, then 1, then 2, up to (but not including) 10</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Clever Carl</a:t>
            </a:r>
            <a:endParaRPr/>
          </a:p>
        </p:txBody>
      </p:sp>
      <p:sp>
        <p:nvSpPr>
          <p:cNvPr id="380" name="Google Shape;380;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p30: Example Program: Clever Carl</a:t>
            </a:r>
            <a:endParaRPr/>
          </a:p>
          <a:p>
            <a:pPr indent="-342900" lvl="0" marL="457200" rtl="0" algn="l">
              <a:spcBef>
                <a:spcPts val="0"/>
              </a:spcBef>
              <a:spcAft>
                <a:spcPts val="0"/>
              </a:spcAft>
              <a:buSzPts val="1800"/>
              <a:buChar char="●"/>
            </a:pPr>
            <a:r>
              <a:rPr lang="en"/>
              <a:t>WORKBOOK p31: An Equivalent Clever Carl Program Without the for Loop</a:t>
            </a:r>
            <a:endParaRPr/>
          </a:p>
          <a:p>
            <a:pPr indent="-342900" lvl="0" marL="457200" rtl="0" algn="l">
              <a:spcBef>
                <a:spcPts val="0"/>
              </a:spcBef>
              <a:spcAft>
                <a:spcPts val="0"/>
              </a:spcAft>
              <a:buSzPts val="1800"/>
              <a:buChar char="●"/>
            </a:pPr>
            <a:r>
              <a:rPr lang="en"/>
              <a:t>GREEN FLAG: When you’ve run the program and read through page 31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159925" y="1323475"/>
            <a:ext cx="3772574" cy="2829425"/>
          </a:xfrm>
          <a:prstGeom prst="rect">
            <a:avLst/>
          </a:prstGeom>
          <a:noFill/>
          <a:ln>
            <a:noFill/>
          </a:ln>
        </p:spPr>
      </p:pic>
      <p:pic>
        <p:nvPicPr>
          <p:cNvPr id="107" name="Google Shape;107;p18"/>
          <p:cNvPicPr preferRelativeResize="0"/>
          <p:nvPr/>
        </p:nvPicPr>
        <p:blipFill>
          <a:blip r:embed="rId4">
            <a:alphaModFix/>
          </a:blip>
          <a:stretch>
            <a:fillRect/>
          </a:stretch>
        </p:blipFill>
        <p:spPr>
          <a:xfrm>
            <a:off x="4051747" y="1323475"/>
            <a:ext cx="5030077" cy="2829425"/>
          </a:xfrm>
          <a:prstGeom prst="rect">
            <a:avLst/>
          </a:prstGeom>
          <a:noFill/>
          <a:ln>
            <a:noFill/>
          </a:ln>
        </p:spPr>
      </p:pic>
      <p:cxnSp>
        <p:nvCxnSpPr>
          <p:cNvPr id="108" name="Google Shape;108;p18"/>
          <p:cNvCxnSpPr/>
          <p:nvPr/>
        </p:nvCxnSpPr>
        <p:spPr>
          <a:xfrm>
            <a:off x="1552275" y="788875"/>
            <a:ext cx="297000" cy="1637100"/>
          </a:xfrm>
          <a:prstGeom prst="straightConnector1">
            <a:avLst/>
          </a:prstGeom>
          <a:noFill/>
          <a:ln cap="flat" cmpd="sng" w="152400">
            <a:solidFill>
              <a:srgbClr val="FF0000"/>
            </a:solidFill>
            <a:prstDash val="solid"/>
            <a:round/>
            <a:headEnd len="med" w="med" type="none"/>
            <a:tailEnd len="med" w="med" type="triangle"/>
          </a:ln>
        </p:spPr>
      </p:cxnSp>
      <p:sp>
        <p:nvSpPr>
          <p:cNvPr id="109" name="Google Shape;109;p18"/>
          <p:cNvSpPr txBox="1"/>
          <p:nvPr/>
        </p:nvSpPr>
        <p:spPr>
          <a:xfrm>
            <a:off x="487875" y="322200"/>
            <a:ext cx="2239200" cy="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We are doing this.</a:t>
            </a:r>
            <a:endParaRPr b="1" sz="1800">
              <a:solidFill>
                <a:schemeClr val="dk2"/>
              </a:solidFill>
            </a:endParaRPr>
          </a:p>
        </p:txBody>
      </p:sp>
      <p:sp>
        <p:nvSpPr>
          <p:cNvPr id="110" name="Google Shape;110;p18"/>
          <p:cNvSpPr txBox="1"/>
          <p:nvPr/>
        </p:nvSpPr>
        <p:spPr>
          <a:xfrm>
            <a:off x="5967225" y="4198350"/>
            <a:ext cx="2239200" cy="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Not this.</a:t>
            </a:r>
            <a:endParaRPr b="1" sz="1800">
              <a:solidFill>
                <a:schemeClr val="dk2"/>
              </a:solidFill>
            </a:endParaRPr>
          </a:p>
        </p:txBody>
      </p:sp>
      <p:sp>
        <p:nvSpPr>
          <p:cNvPr id="111" name="Google Shape;111;p18"/>
          <p:cNvSpPr txBox="1"/>
          <p:nvPr/>
        </p:nvSpPr>
        <p:spPr>
          <a:xfrm>
            <a:off x="5967225" y="86250"/>
            <a:ext cx="4447500" cy="3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u="sng">
                <a:solidFill>
                  <a:schemeClr val="hlink"/>
                </a:solidFill>
                <a:hlinkClick r:id="rId5"/>
              </a:rPr>
              <a:t>https://scrollart.org</a:t>
            </a:r>
            <a:endParaRPr sz="2800">
              <a:solidFill>
                <a:schemeClr val="dk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Clever Carl</a:t>
            </a:r>
            <a:endParaRPr/>
          </a:p>
        </p:txBody>
      </p:sp>
      <p:sp>
        <p:nvSpPr>
          <p:cNvPr id="386" name="Google Shape;386;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p32: Flow Chart for the “Clever Carl” Program</a:t>
            </a:r>
            <a:endParaRPr/>
          </a:p>
          <a:p>
            <a:pPr indent="-342900" lvl="0" marL="457200" rtl="0" algn="l">
              <a:spcBef>
                <a:spcPts val="0"/>
              </a:spcBef>
              <a:spcAft>
                <a:spcPts val="0"/>
              </a:spcAft>
              <a:buSzPts val="1800"/>
              <a:buChar char="●"/>
            </a:pPr>
            <a:r>
              <a:rPr lang="en"/>
              <a:t>WORKBOOK p33: Break Points and Running the “Clever Carl” Program Under the Debugger</a:t>
            </a:r>
            <a:endParaRPr/>
          </a:p>
          <a:p>
            <a:pPr indent="-342900" lvl="0" marL="457200" rtl="0" algn="l">
              <a:spcBef>
                <a:spcPts val="0"/>
              </a:spcBef>
              <a:spcAft>
                <a:spcPts val="0"/>
              </a:spcAft>
              <a:buSzPts val="1800"/>
              <a:buChar char="●"/>
            </a:pPr>
            <a:r>
              <a:rPr lang="en"/>
              <a:t>GREEN FLAG: When you’ve run the program under the debugger with break points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end= in print()</a:t>
            </a:r>
            <a:endParaRPr/>
          </a:p>
        </p:txBody>
      </p:sp>
      <p:sp>
        <p:nvSpPr>
          <p:cNvPr id="392" name="Google Shape;392;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By default, a newline character (typed in code as </a:t>
            </a:r>
            <a:r>
              <a:rPr lang="en">
                <a:latin typeface="Roboto Mono"/>
                <a:ea typeface="Roboto Mono"/>
                <a:cs typeface="Roboto Mono"/>
                <a:sym typeface="Roboto Mono"/>
              </a:rPr>
              <a:t>'\n'</a:t>
            </a:r>
            <a:r>
              <a:rPr lang="en"/>
              <a:t>) </a:t>
            </a:r>
            <a:r>
              <a:rPr lang="en"/>
              <a:t>is printed at the end of the string you pass to </a:t>
            </a:r>
            <a:r>
              <a:rPr lang="en">
                <a:latin typeface="Roboto Mono"/>
                <a:ea typeface="Roboto Mono"/>
                <a:cs typeface="Roboto Mono"/>
                <a:sym typeface="Roboto Mono"/>
              </a:rPr>
              <a:t>print()</a:t>
            </a:r>
            <a:endParaRPr>
              <a:latin typeface="Roboto Mono"/>
              <a:ea typeface="Roboto Mono"/>
              <a:cs typeface="Roboto Mono"/>
              <a:sym typeface="Roboto Mono"/>
            </a:endParaRPr>
          </a:p>
          <a:p>
            <a:pPr indent="-342900" lvl="0" marL="457200" rtl="0" algn="l">
              <a:spcBef>
                <a:spcPts val="0"/>
              </a:spcBef>
              <a:spcAft>
                <a:spcPts val="0"/>
              </a:spcAft>
              <a:buSzPts val="1800"/>
              <a:buChar char="●"/>
            </a:pPr>
            <a:r>
              <a:rPr lang="en"/>
              <a:t>We can change this to a space so that the text fills up horizontally instead of vertically: </a:t>
            </a:r>
            <a:r>
              <a:rPr lang="en">
                <a:latin typeface="Roboto Mono"/>
                <a:ea typeface="Roboto Mono"/>
                <a:cs typeface="Roboto Mono"/>
                <a:sym typeface="Roboto Mono"/>
              </a:rPr>
              <a:t>print(</a:t>
            </a:r>
            <a:r>
              <a:rPr lang="en">
                <a:latin typeface="Roboto Mono"/>
                <a:ea typeface="Roboto Mono"/>
                <a:cs typeface="Roboto Mono"/>
                <a:sym typeface="Roboto Mono"/>
              </a:rPr>
              <a:t>'Hello', end=' ')</a:t>
            </a:r>
            <a:r>
              <a:rPr lang="en"/>
              <a:t> and </a:t>
            </a:r>
            <a:r>
              <a:rPr lang="en">
                <a:latin typeface="Roboto Mono"/>
                <a:ea typeface="Roboto Mono"/>
                <a:cs typeface="Roboto Mono"/>
                <a:sym typeface="Roboto Mono"/>
              </a:rPr>
              <a:t>print('world!')</a:t>
            </a:r>
            <a:r>
              <a:rPr lang="en"/>
              <a:t> prints </a:t>
            </a:r>
            <a:r>
              <a:rPr lang="en">
                <a:latin typeface="Roboto Mono"/>
                <a:ea typeface="Roboto Mono"/>
                <a:cs typeface="Roboto Mono"/>
                <a:sym typeface="Roboto Mono"/>
              </a:rPr>
              <a:t>Hello world!</a:t>
            </a:r>
            <a:r>
              <a:rPr lang="en"/>
              <a:t> on the same line.</a:t>
            </a:r>
            <a:endParaRPr/>
          </a:p>
          <a:p>
            <a:pPr indent="-342900" lvl="0" marL="457200" rtl="0" algn="l">
              <a:spcBef>
                <a:spcPts val="0"/>
              </a:spcBef>
              <a:spcAft>
                <a:spcPts val="0"/>
              </a:spcAft>
              <a:buSzPts val="1800"/>
              <a:buChar char="●"/>
            </a:pPr>
            <a:r>
              <a:rPr lang="en">
                <a:latin typeface="Roboto Mono"/>
                <a:ea typeface="Roboto Mono"/>
                <a:cs typeface="Roboto Mono"/>
                <a:sym typeface="Roboto Mono"/>
              </a:rPr>
              <a:t>end=' '</a:t>
            </a:r>
            <a:r>
              <a:rPr lang="en"/>
              <a:t> is called a keyword argument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range() Function</a:t>
            </a:r>
            <a:endParaRPr/>
          </a:p>
        </p:txBody>
      </p:sp>
      <p:sp>
        <p:nvSpPr>
          <p:cNvPr id="398" name="Google Shape;398;p6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a:t>
            </a:r>
            <a:r>
              <a:rPr lang="en">
                <a:latin typeface="Roboto Mono"/>
                <a:ea typeface="Roboto Mono"/>
                <a:cs typeface="Roboto Mono"/>
                <a:sym typeface="Roboto Mono"/>
              </a:rPr>
              <a:t>range()</a:t>
            </a:r>
            <a:r>
              <a:rPr lang="en"/>
              <a:t> function can be called with one, two, or three arguments.</a:t>
            </a:r>
            <a:endParaRPr/>
          </a:p>
          <a:p>
            <a:pPr indent="-342900" lvl="0" marL="457200" rtl="0" algn="l">
              <a:spcBef>
                <a:spcPts val="0"/>
              </a:spcBef>
              <a:spcAft>
                <a:spcPts val="0"/>
              </a:spcAft>
              <a:buSzPts val="1800"/>
              <a:buChar char="●"/>
            </a:pPr>
            <a:r>
              <a:rPr lang="en">
                <a:latin typeface="Roboto Mono"/>
                <a:ea typeface="Roboto Mono"/>
                <a:cs typeface="Roboto Mono"/>
                <a:sym typeface="Roboto Mono"/>
              </a:rPr>
              <a:t>range(</a:t>
            </a:r>
            <a:r>
              <a:rPr i="1" lang="en">
                <a:latin typeface="Roboto Mono"/>
                <a:ea typeface="Roboto Mono"/>
                <a:cs typeface="Roboto Mono"/>
                <a:sym typeface="Roboto Mono"/>
              </a:rPr>
              <a:t>stop</a:t>
            </a:r>
            <a:r>
              <a:rPr lang="en">
                <a:latin typeface="Roboto Mono"/>
                <a:ea typeface="Roboto Mono"/>
                <a:cs typeface="Roboto Mono"/>
                <a:sym typeface="Roboto Mono"/>
              </a:rPr>
              <a:t>)</a:t>
            </a:r>
            <a:r>
              <a:rPr lang="en"/>
              <a:t> starts </a:t>
            </a:r>
            <a:r>
              <a:rPr lang="en">
                <a:latin typeface="Roboto Mono"/>
                <a:ea typeface="Roboto Mono"/>
                <a:cs typeface="Roboto Mono"/>
                <a:sym typeface="Roboto Mono"/>
              </a:rPr>
              <a:t>i</a:t>
            </a:r>
            <a:r>
              <a:rPr lang="en"/>
              <a:t> at </a:t>
            </a:r>
            <a:r>
              <a:rPr lang="en">
                <a:latin typeface="Roboto Mono"/>
                <a:ea typeface="Roboto Mono"/>
                <a:cs typeface="Roboto Mono"/>
                <a:sym typeface="Roboto Mono"/>
              </a:rPr>
              <a:t>0</a:t>
            </a:r>
            <a:r>
              <a:rPr lang="en"/>
              <a:t> and goes up to but not including </a:t>
            </a:r>
            <a:r>
              <a:rPr i="1" lang="en"/>
              <a:t>stop</a:t>
            </a:r>
            <a:endParaRPr i="1"/>
          </a:p>
          <a:p>
            <a:pPr indent="-342900" lvl="0" marL="457200" rtl="0" algn="l">
              <a:spcBef>
                <a:spcPts val="0"/>
              </a:spcBef>
              <a:spcAft>
                <a:spcPts val="0"/>
              </a:spcAft>
              <a:buSzPts val="1800"/>
              <a:buChar char="●"/>
            </a:pPr>
            <a:r>
              <a:rPr lang="en">
                <a:latin typeface="Roboto Mono"/>
                <a:ea typeface="Roboto Mono"/>
                <a:cs typeface="Roboto Mono"/>
                <a:sym typeface="Roboto Mono"/>
              </a:rPr>
              <a:t>range(</a:t>
            </a:r>
            <a:r>
              <a:rPr i="1" lang="en">
                <a:latin typeface="Roboto Mono"/>
                <a:ea typeface="Roboto Mono"/>
                <a:cs typeface="Roboto Mono"/>
                <a:sym typeface="Roboto Mono"/>
              </a:rPr>
              <a:t>start</a:t>
            </a:r>
            <a:r>
              <a:rPr lang="en">
                <a:latin typeface="Roboto Mono"/>
                <a:ea typeface="Roboto Mono"/>
                <a:cs typeface="Roboto Mono"/>
                <a:sym typeface="Roboto Mono"/>
              </a:rPr>
              <a:t>, </a:t>
            </a:r>
            <a:r>
              <a:rPr i="1" lang="en">
                <a:latin typeface="Roboto Mono"/>
                <a:ea typeface="Roboto Mono"/>
                <a:cs typeface="Roboto Mono"/>
                <a:sym typeface="Roboto Mono"/>
              </a:rPr>
              <a:t>stop</a:t>
            </a:r>
            <a:r>
              <a:rPr lang="en">
                <a:latin typeface="Roboto Mono"/>
                <a:ea typeface="Roboto Mono"/>
                <a:cs typeface="Roboto Mono"/>
                <a:sym typeface="Roboto Mono"/>
              </a:rPr>
              <a:t>)</a:t>
            </a:r>
            <a:r>
              <a:rPr lang="en"/>
              <a:t> starts </a:t>
            </a:r>
            <a:r>
              <a:rPr lang="en">
                <a:latin typeface="Roboto Mono"/>
                <a:ea typeface="Roboto Mono"/>
                <a:cs typeface="Roboto Mono"/>
                <a:sym typeface="Roboto Mono"/>
              </a:rPr>
              <a:t>i</a:t>
            </a:r>
            <a:r>
              <a:rPr lang="en"/>
              <a:t> at </a:t>
            </a:r>
            <a:r>
              <a:rPr i="1" lang="en"/>
              <a:t>start</a:t>
            </a:r>
            <a:r>
              <a:rPr lang="en"/>
              <a:t> and goes up to but not including </a:t>
            </a:r>
            <a:r>
              <a:rPr i="1" lang="en"/>
              <a:t>stop</a:t>
            </a:r>
            <a:endParaRPr i="1"/>
          </a:p>
          <a:p>
            <a:pPr indent="-342900" lvl="0" marL="457200" rtl="0" algn="l">
              <a:spcBef>
                <a:spcPts val="0"/>
              </a:spcBef>
              <a:spcAft>
                <a:spcPts val="0"/>
              </a:spcAft>
              <a:buSzPts val="1800"/>
              <a:buChar char="●"/>
            </a:pPr>
            <a:r>
              <a:rPr lang="en">
                <a:latin typeface="Roboto Mono"/>
                <a:ea typeface="Roboto Mono"/>
                <a:cs typeface="Roboto Mono"/>
                <a:sym typeface="Roboto Mono"/>
              </a:rPr>
              <a:t>range(</a:t>
            </a:r>
            <a:r>
              <a:rPr i="1" lang="en">
                <a:latin typeface="Roboto Mono"/>
                <a:ea typeface="Roboto Mono"/>
                <a:cs typeface="Roboto Mono"/>
                <a:sym typeface="Roboto Mono"/>
              </a:rPr>
              <a:t>start</a:t>
            </a:r>
            <a:r>
              <a:rPr lang="en">
                <a:latin typeface="Roboto Mono"/>
                <a:ea typeface="Roboto Mono"/>
                <a:cs typeface="Roboto Mono"/>
                <a:sym typeface="Roboto Mono"/>
              </a:rPr>
              <a:t>, </a:t>
            </a:r>
            <a:r>
              <a:rPr i="1" lang="en">
                <a:latin typeface="Roboto Mono"/>
                <a:ea typeface="Roboto Mono"/>
                <a:cs typeface="Roboto Mono"/>
                <a:sym typeface="Roboto Mono"/>
              </a:rPr>
              <a:t>stop</a:t>
            </a:r>
            <a:r>
              <a:rPr lang="en">
                <a:latin typeface="Roboto Mono"/>
                <a:ea typeface="Roboto Mono"/>
                <a:cs typeface="Roboto Mono"/>
                <a:sym typeface="Roboto Mono"/>
              </a:rPr>
              <a:t>, </a:t>
            </a:r>
            <a:r>
              <a:rPr i="1" lang="en">
                <a:latin typeface="Roboto Mono"/>
                <a:ea typeface="Roboto Mono"/>
                <a:cs typeface="Roboto Mono"/>
                <a:sym typeface="Roboto Mono"/>
              </a:rPr>
              <a:t>step</a:t>
            </a:r>
            <a:r>
              <a:rPr lang="en">
                <a:latin typeface="Roboto Mono"/>
                <a:ea typeface="Roboto Mono"/>
                <a:cs typeface="Roboto Mono"/>
                <a:sym typeface="Roboto Mono"/>
              </a:rPr>
              <a:t>)</a:t>
            </a:r>
            <a:r>
              <a:rPr lang="en"/>
              <a:t> starts </a:t>
            </a:r>
            <a:r>
              <a:rPr lang="en">
                <a:latin typeface="Roboto Mono"/>
                <a:ea typeface="Roboto Mono"/>
                <a:cs typeface="Roboto Mono"/>
                <a:sym typeface="Roboto Mono"/>
              </a:rPr>
              <a:t>i</a:t>
            </a:r>
            <a:r>
              <a:rPr lang="en"/>
              <a:t> at </a:t>
            </a:r>
            <a:r>
              <a:rPr i="1" lang="en"/>
              <a:t>start</a:t>
            </a:r>
            <a:r>
              <a:rPr lang="en"/>
              <a:t> and goes up to but not including </a:t>
            </a:r>
            <a:r>
              <a:rPr i="1" lang="en"/>
              <a:t>stop</a:t>
            </a:r>
            <a:r>
              <a:rPr lang="en"/>
              <a:t>, increasing </a:t>
            </a:r>
            <a:r>
              <a:rPr lang="en">
                <a:latin typeface="Roboto Mono"/>
                <a:ea typeface="Roboto Mono"/>
                <a:cs typeface="Roboto Mono"/>
                <a:sym typeface="Roboto Mono"/>
              </a:rPr>
              <a:t>i</a:t>
            </a:r>
            <a:r>
              <a:rPr lang="en"/>
              <a:t> by </a:t>
            </a:r>
            <a:r>
              <a:rPr i="1" lang="en"/>
              <a:t>step</a:t>
            </a:r>
            <a:r>
              <a:rPr lang="en"/>
              <a:t> instead of by </a:t>
            </a:r>
            <a:r>
              <a:rPr lang="en">
                <a:latin typeface="Roboto Mono"/>
                <a:ea typeface="Roboto Mono"/>
                <a:cs typeface="Roboto Mono"/>
                <a:sym typeface="Roboto Mono"/>
              </a:rPr>
              <a:t>1</a:t>
            </a:r>
            <a:endParaRPr>
              <a:latin typeface="Roboto Mono"/>
              <a:ea typeface="Roboto Mono"/>
              <a:cs typeface="Roboto Mono"/>
              <a:sym typeface="Roboto Mono"/>
            </a:endParaRPr>
          </a:p>
          <a:p>
            <a:pPr indent="-342900" lvl="0" marL="457200" rtl="0" algn="l">
              <a:spcBef>
                <a:spcPts val="0"/>
              </a:spcBef>
              <a:spcAft>
                <a:spcPts val="0"/>
              </a:spcAft>
              <a:buSzPts val="1800"/>
              <a:buChar char="●"/>
            </a:pPr>
            <a:r>
              <a:rPr lang="en">
                <a:latin typeface="Roboto Mono"/>
                <a:ea typeface="Roboto Mono"/>
                <a:cs typeface="Roboto Mono"/>
                <a:sym typeface="Roboto Mono"/>
              </a:rPr>
              <a:t>range(10)</a:t>
            </a:r>
            <a:r>
              <a:rPr lang="en"/>
              <a:t> is the same as </a:t>
            </a:r>
            <a:r>
              <a:rPr lang="en">
                <a:latin typeface="Roboto Mono"/>
                <a:ea typeface="Roboto Mono"/>
                <a:cs typeface="Roboto Mono"/>
                <a:sym typeface="Roboto Mono"/>
              </a:rPr>
              <a:t>range(0, 10)</a:t>
            </a:r>
            <a:r>
              <a:rPr lang="en"/>
              <a:t> or </a:t>
            </a:r>
            <a:r>
              <a:rPr lang="en">
                <a:latin typeface="Roboto Mono"/>
                <a:ea typeface="Roboto Mono"/>
                <a:cs typeface="Roboto Mono"/>
                <a:sym typeface="Roboto Mono"/>
              </a:rPr>
              <a:t>range(0, 10, 1)</a:t>
            </a:r>
            <a:endParaRPr>
              <a:latin typeface="Roboto Mono"/>
              <a:ea typeface="Roboto Mono"/>
              <a:cs typeface="Roboto Mono"/>
              <a:sym typeface="Roboto Mon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range() Function</a:t>
            </a:r>
            <a:endParaRPr/>
          </a:p>
        </p:txBody>
      </p:sp>
      <p:sp>
        <p:nvSpPr>
          <p:cNvPr id="404" name="Google Shape;404;p6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p34: The range() Function</a:t>
            </a:r>
            <a:endParaRPr/>
          </a:p>
          <a:p>
            <a:pPr indent="-342900" lvl="0" marL="457200" rtl="0" algn="l">
              <a:spcBef>
                <a:spcPts val="0"/>
              </a:spcBef>
              <a:spcAft>
                <a:spcPts val="0"/>
              </a:spcAft>
              <a:buSzPts val="1800"/>
              <a:buChar char="●"/>
            </a:pPr>
            <a:r>
              <a:rPr lang="en"/>
              <a:t>GREEN FLAG: When you’ve filled in the blanks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Guess the Number</a:t>
            </a:r>
            <a:endParaRPr/>
          </a:p>
        </p:txBody>
      </p:sp>
      <p:sp>
        <p:nvSpPr>
          <p:cNvPr id="410" name="Google Shape;410;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p35: Example Program: Guess the Number</a:t>
            </a:r>
            <a:endParaRPr/>
          </a:p>
          <a:p>
            <a:pPr indent="-342900" lvl="0" marL="457200" rtl="0" algn="l">
              <a:spcBef>
                <a:spcPts val="0"/>
              </a:spcBef>
              <a:spcAft>
                <a:spcPts val="0"/>
              </a:spcAft>
              <a:buSzPts val="1800"/>
              <a:buChar char="●"/>
            </a:pPr>
            <a:r>
              <a:rPr lang="en"/>
              <a:t>GREEN FLAG: When you’ve run the program</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Guess the Number</a:t>
            </a:r>
            <a:endParaRPr/>
          </a:p>
        </p:txBody>
      </p:sp>
      <p:sp>
        <p:nvSpPr>
          <p:cNvPr id="416" name="Google Shape;416;p6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p36: Flow Chart for the “Guess the Number” Program</a:t>
            </a:r>
            <a:endParaRPr/>
          </a:p>
          <a:p>
            <a:pPr indent="-342900" lvl="0" marL="457200" rtl="0" algn="l">
              <a:spcBef>
                <a:spcPts val="0"/>
              </a:spcBef>
              <a:spcAft>
                <a:spcPts val="0"/>
              </a:spcAft>
              <a:buSzPts val="1800"/>
              <a:buChar char="●"/>
            </a:pPr>
            <a:r>
              <a:rPr lang="en"/>
              <a:t>WORKBOOK p37: Run the “Guess the Number” Program Under the Debugger</a:t>
            </a:r>
            <a:endParaRPr/>
          </a:p>
          <a:p>
            <a:pPr indent="-342900" lvl="0" marL="457200" rtl="0" algn="l">
              <a:spcBef>
                <a:spcPts val="0"/>
              </a:spcBef>
              <a:spcAft>
                <a:spcPts val="0"/>
              </a:spcAft>
              <a:buSzPts val="1800"/>
              <a:buChar char="●"/>
            </a:pPr>
            <a:r>
              <a:rPr lang="en"/>
              <a:t>GREEN FLAG: </a:t>
            </a:r>
            <a:r>
              <a:rPr lang="en"/>
              <a:t>When you’ve run the program under the debugger</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Nested Loops</a:t>
            </a:r>
            <a:endParaRPr/>
          </a:p>
        </p:txBody>
      </p:sp>
      <p:sp>
        <p:nvSpPr>
          <p:cNvPr id="422" name="Google Shape;422;p6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You can put loops inside of other loops!</a:t>
            </a:r>
            <a:endParaRPr/>
          </a:p>
          <a:p>
            <a:pPr indent="-342900" lvl="0" marL="457200" rtl="0" algn="l">
              <a:spcBef>
                <a:spcPts val="0"/>
              </a:spcBef>
              <a:spcAft>
                <a:spcPts val="0"/>
              </a:spcAft>
              <a:buSzPts val="1800"/>
              <a:buChar char="●"/>
            </a:pPr>
            <a:r>
              <a:rPr lang="en"/>
              <a:t>Think of it as the seconds hand of a clock must go in a full circle to move the minutes hand over by 1, and the minutes hand must go in a full circle to move the hour hand by 1.</a:t>
            </a:r>
            <a:endParaRPr/>
          </a:p>
          <a:p>
            <a:pPr indent="-342900" lvl="0" marL="457200" rtl="0" algn="l">
              <a:spcBef>
                <a:spcPts val="0"/>
              </a:spcBef>
              <a:spcAft>
                <a:spcPts val="0"/>
              </a:spcAft>
              <a:buSzPts val="1800"/>
              <a:buChar char="●"/>
            </a:pPr>
            <a:r>
              <a:rPr lang="en" u="sng">
                <a:solidFill>
                  <a:schemeClr val="hlink"/>
                </a:solidFill>
                <a:hlinkClick r:id="rId3"/>
              </a:rPr>
              <a:t>https://inventwithpython.com/nested-loops.html</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Clock Hands 1</a:t>
            </a:r>
            <a:endParaRPr/>
          </a:p>
        </p:txBody>
      </p:sp>
      <p:sp>
        <p:nvSpPr>
          <p:cNvPr id="428" name="Google Shape;428;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p38: Example Program: Clock Hands 1</a:t>
            </a:r>
            <a:endParaRPr/>
          </a:p>
          <a:p>
            <a:pPr indent="-342900" lvl="0" marL="457200" rtl="0" algn="l">
              <a:spcBef>
                <a:spcPts val="0"/>
              </a:spcBef>
              <a:spcAft>
                <a:spcPts val="0"/>
              </a:spcAft>
              <a:buSzPts val="1800"/>
              <a:buChar char="●"/>
            </a:pPr>
            <a:r>
              <a:rPr lang="en"/>
              <a:t>GREEN FLAG: When you’ve run the program</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Clock Hands 1</a:t>
            </a:r>
            <a:endParaRPr/>
          </a:p>
        </p:txBody>
      </p:sp>
      <p:sp>
        <p:nvSpPr>
          <p:cNvPr id="434" name="Google Shape;434;p7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p39: Flow Chart for the “Clock Hands 1” Program</a:t>
            </a:r>
            <a:endParaRPr/>
          </a:p>
          <a:p>
            <a:pPr indent="-342900" lvl="0" marL="457200" rtl="0" algn="l">
              <a:spcBef>
                <a:spcPts val="0"/>
              </a:spcBef>
              <a:spcAft>
                <a:spcPts val="0"/>
              </a:spcAft>
              <a:buSzPts val="1800"/>
              <a:buChar char="●"/>
            </a:pPr>
            <a:r>
              <a:rPr lang="en"/>
              <a:t>WORKBOOK p40: Break Points and Running the “Clock Hands 1” Program Under the Debugger</a:t>
            </a:r>
            <a:endParaRPr/>
          </a:p>
          <a:p>
            <a:pPr indent="-342900" lvl="0" marL="457200" rtl="0" algn="l">
              <a:spcBef>
                <a:spcPts val="0"/>
              </a:spcBef>
              <a:spcAft>
                <a:spcPts val="0"/>
              </a:spcAft>
              <a:buSzPts val="1800"/>
              <a:buChar char="●"/>
            </a:pPr>
            <a:r>
              <a:rPr lang="en"/>
              <a:t>GREEN FLAG: When you’ve run the program under the debugger</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Clock Hands 2</a:t>
            </a:r>
            <a:endParaRPr/>
          </a:p>
        </p:txBody>
      </p:sp>
      <p:sp>
        <p:nvSpPr>
          <p:cNvPr id="440" name="Google Shape;440;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p41: Example Program: Clock Hands 2</a:t>
            </a:r>
            <a:endParaRPr/>
          </a:p>
          <a:p>
            <a:pPr indent="-342900" lvl="0" marL="457200" rtl="0" algn="l">
              <a:spcBef>
                <a:spcPts val="0"/>
              </a:spcBef>
              <a:spcAft>
                <a:spcPts val="0"/>
              </a:spcAft>
              <a:buSzPts val="1800"/>
              <a:buChar char="●"/>
            </a:pPr>
            <a:r>
              <a:rPr lang="en"/>
              <a:t>GREEN FLAG: When you’ve run the program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Pet Peeve</a:t>
            </a:r>
            <a:endParaRPr/>
          </a:p>
        </p:txBody>
      </p:sp>
      <p:sp>
        <p:nvSpPr>
          <p:cNvPr id="117" name="Google Shape;11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6000"/>
              <a:t>“What you should really teach is </a:t>
            </a:r>
            <a:r>
              <a:rPr lang="en" sz="6000"/>
              <a:t>critical</a:t>
            </a:r>
            <a:r>
              <a:rPr lang="en" sz="6000"/>
              <a:t> thinking.”</a:t>
            </a:r>
            <a:endParaRPr sz="60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Clock Hands 2</a:t>
            </a:r>
            <a:endParaRPr/>
          </a:p>
        </p:txBody>
      </p:sp>
      <p:sp>
        <p:nvSpPr>
          <p:cNvPr id="446" name="Google Shape;446;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WORKBOOK p42: Flow Chart for the “Clock Hands 2” Program</a:t>
            </a:r>
            <a:endParaRPr/>
          </a:p>
          <a:p>
            <a:pPr indent="-342900" lvl="0" marL="457200" rtl="0" algn="l">
              <a:spcBef>
                <a:spcPts val="0"/>
              </a:spcBef>
              <a:spcAft>
                <a:spcPts val="0"/>
              </a:spcAft>
              <a:buSzPts val="1800"/>
              <a:buChar char="●"/>
            </a:pPr>
            <a:r>
              <a:rPr lang="en"/>
              <a:t>WORKBOOK p43: Break Points and Running the “Clock Hands 2” Program Under the Debugger</a:t>
            </a:r>
            <a:endParaRPr/>
          </a:p>
          <a:p>
            <a:pPr indent="-342900" lvl="0" marL="457200" rtl="0" algn="l">
              <a:spcBef>
                <a:spcPts val="0"/>
              </a:spcBef>
              <a:spcAft>
                <a:spcPts val="0"/>
              </a:spcAft>
              <a:buSzPts val="1800"/>
              <a:buChar char="●"/>
            </a:pPr>
            <a:r>
              <a:rPr lang="en"/>
              <a:t>GREEN FLAG: When you’ve run the program under the debugger</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Defining Your Own Functions</a:t>
            </a:r>
            <a:endParaRPr/>
          </a:p>
        </p:txBody>
      </p:sp>
      <p:sp>
        <p:nvSpPr>
          <p:cNvPr id="452" name="Google Shape;452;p7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You can define your own functions with a def statement:</a:t>
            </a:r>
            <a:endParaRPr/>
          </a:p>
          <a:p>
            <a:pPr indent="0" lvl="0" marL="0" rtl="0" algn="l">
              <a:spcBef>
                <a:spcPts val="1200"/>
              </a:spcBef>
              <a:spcAft>
                <a:spcPts val="0"/>
              </a:spcAft>
              <a:buNone/>
            </a:pPr>
            <a:r>
              <a:rPr lang="en">
                <a:latin typeface="Roboto Mono"/>
                <a:ea typeface="Roboto Mono"/>
                <a:cs typeface="Roboto Mono"/>
                <a:sym typeface="Roboto Mono"/>
              </a:rPr>
              <a:t>d</a:t>
            </a:r>
            <a:r>
              <a:rPr lang="en">
                <a:latin typeface="Roboto Mono"/>
                <a:ea typeface="Roboto Mono"/>
                <a:cs typeface="Roboto Mono"/>
                <a:sym typeface="Roboto Mono"/>
              </a:rPr>
              <a:t>ef function_name():</a:t>
            </a:r>
            <a:br>
              <a:rPr lang="en">
                <a:latin typeface="Roboto Mono"/>
                <a:ea typeface="Roboto Mono"/>
                <a:cs typeface="Roboto Mono"/>
                <a:sym typeface="Roboto Mono"/>
              </a:rPr>
            </a:br>
            <a:r>
              <a:rPr lang="en">
                <a:latin typeface="Roboto Mono"/>
                <a:ea typeface="Roboto Mono"/>
                <a:cs typeface="Roboto Mono"/>
                <a:sym typeface="Roboto Mono"/>
              </a:rPr>
              <a:t>    # some code goes here</a:t>
            </a:r>
            <a:endParaRPr>
              <a:latin typeface="Roboto Mono"/>
              <a:ea typeface="Roboto Mono"/>
              <a:cs typeface="Roboto Mono"/>
              <a:sym typeface="Roboto Mono"/>
            </a:endParaRPr>
          </a:p>
          <a:p>
            <a:pPr indent="0" lvl="0" marL="0" rtl="0" algn="l">
              <a:spcBef>
                <a:spcPts val="1200"/>
              </a:spcBef>
              <a:spcAft>
                <a:spcPts val="0"/>
              </a:spcAft>
              <a:buNone/>
            </a:pPr>
            <a:r>
              <a:rPr lang="en">
                <a:latin typeface="Roboto Mono"/>
                <a:ea typeface="Roboto Mono"/>
                <a:cs typeface="Roboto Mono"/>
                <a:sym typeface="Roboto Mono"/>
              </a:rPr>
              <a:t>function_name()  # calls the function</a:t>
            </a:r>
            <a:endParaRPr>
              <a:latin typeface="Roboto Mono"/>
              <a:ea typeface="Roboto Mono"/>
              <a:cs typeface="Roboto Mono"/>
              <a:sym typeface="Roboto Mono"/>
            </a:endParaRPr>
          </a:p>
          <a:p>
            <a:pPr indent="-342900" lvl="0" marL="457200" rtl="0" algn="l">
              <a:spcBef>
                <a:spcPts val="1200"/>
              </a:spcBef>
              <a:spcAft>
                <a:spcPts val="0"/>
              </a:spcAft>
              <a:buSzPts val="1800"/>
              <a:buChar char="●"/>
            </a:pPr>
            <a:r>
              <a:rPr lang="en"/>
              <a:t>This prevents you from copy/pasting the same code. Define the function once and call it multiple times.</a:t>
            </a:r>
            <a:endParaRPr/>
          </a:p>
          <a:p>
            <a:pPr indent="-342900" lvl="0" marL="457200" rtl="0" algn="l">
              <a:spcBef>
                <a:spcPts val="0"/>
              </a:spcBef>
              <a:spcAft>
                <a:spcPts val="0"/>
              </a:spcAft>
              <a:buSzPts val="1800"/>
              <a:buChar char="●"/>
            </a:pPr>
            <a:r>
              <a:rPr lang="en"/>
              <a:t>If you need to change the code, there’s only one place that needs to be changed.</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Starfield Scroll Art</a:t>
            </a:r>
            <a:endParaRPr/>
          </a:p>
        </p:txBody>
      </p:sp>
      <p:sp>
        <p:nvSpPr>
          <p:cNvPr id="458" name="Google Shape;458;p7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Scroll art programs produce interesting animations using print() inside of infinite loops. Other scroll art examples: https://scrollart.org</a:t>
            </a:r>
            <a:endParaRPr/>
          </a:p>
          <a:p>
            <a:pPr indent="-342900" lvl="0" marL="457200" rtl="0" algn="l">
              <a:spcBef>
                <a:spcPts val="1200"/>
              </a:spcBef>
              <a:spcAft>
                <a:spcPts val="0"/>
              </a:spcAft>
              <a:buSzPts val="1800"/>
              <a:buChar char="●"/>
            </a:pPr>
            <a:r>
              <a:rPr lang="en"/>
              <a:t>WORKBOOK p44: Example Program: Starfield Scroll Art</a:t>
            </a:r>
            <a:endParaRPr/>
          </a:p>
          <a:p>
            <a:pPr indent="-342900" lvl="0" marL="457200" rtl="0" algn="l">
              <a:spcBef>
                <a:spcPts val="0"/>
              </a:spcBef>
              <a:spcAft>
                <a:spcPts val="0"/>
              </a:spcAft>
              <a:buSzPts val="1800"/>
              <a:buChar char="●"/>
            </a:pPr>
            <a:r>
              <a:rPr lang="en"/>
              <a:t>GREEN FLAG: When you’ve run the program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Python? (language)</a:t>
            </a:r>
            <a:endParaRPr/>
          </a:p>
        </p:txBody>
      </p:sp>
      <p:sp>
        <p:nvSpPr>
          <p:cNvPr id="123" name="Google Shape;12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Python is a programming language</a:t>
            </a:r>
            <a:r>
              <a:rPr lang="en"/>
              <a:t> - </a:t>
            </a:r>
            <a:r>
              <a:rPr lang="en"/>
              <a:t>“I wrote a program in Python.”</a:t>
            </a:r>
            <a:endParaRPr/>
          </a:p>
          <a:p>
            <a:pPr indent="-342900" lvl="0" marL="457200" rtl="0" algn="l">
              <a:spcBef>
                <a:spcPts val="0"/>
              </a:spcBef>
              <a:spcAft>
                <a:spcPts val="0"/>
              </a:spcAft>
              <a:buSzPts val="1800"/>
              <a:buChar char="●"/>
            </a:pPr>
            <a:r>
              <a:rPr lang="en"/>
              <a:t>Python is free, open source, and community-maintained</a:t>
            </a:r>
            <a:endParaRPr/>
          </a:p>
          <a:p>
            <a:pPr indent="-342900" lvl="0" marL="457200" rtl="0" algn="l">
              <a:spcBef>
                <a:spcPts val="0"/>
              </a:spcBef>
              <a:spcAft>
                <a:spcPts val="0"/>
              </a:spcAft>
              <a:buSzPts val="1800"/>
              <a:buChar char="●"/>
            </a:pPr>
            <a:r>
              <a:rPr lang="en"/>
              <a:t>Python became really popular in the 2010s</a:t>
            </a:r>
            <a:endParaRPr/>
          </a:p>
          <a:p>
            <a:pPr indent="-342900" lvl="0" marL="457200" rtl="0" algn="l">
              <a:spcBef>
                <a:spcPts val="0"/>
              </a:spcBef>
              <a:spcAft>
                <a:spcPts val="0"/>
              </a:spcAft>
              <a:buSzPts val="1800"/>
              <a:buChar char="●"/>
            </a:pPr>
            <a:r>
              <a:rPr lang="en"/>
              <a:t>Python is surprisingly old: the first release was made in 1991</a:t>
            </a:r>
            <a:endParaRPr/>
          </a:p>
          <a:p>
            <a:pPr indent="-342900" lvl="0" marL="457200" rtl="0" algn="l">
              <a:spcBef>
                <a:spcPts val="0"/>
              </a:spcBef>
              <a:spcAft>
                <a:spcPts val="0"/>
              </a:spcAft>
              <a:buSzPts val="1800"/>
              <a:buChar char="●"/>
            </a:pPr>
            <a:r>
              <a:rPr lang="en"/>
              <a:t>Python is the best first programming language to learn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Python? (software)</a:t>
            </a:r>
            <a:endParaRPr/>
          </a:p>
        </p:txBody>
      </p:sp>
      <p:sp>
        <p:nvSpPr>
          <p:cNvPr id="129" name="Google Shape;12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Python is the free interpreter software that runs Python code - “Python ran this program” “Python gave me an error message”</a:t>
            </a:r>
            <a:endParaRPr/>
          </a:p>
          <a:p>
            <a:pPr indent="-342900" lvl="0" marL="457200" rtl="0" algn="l">
              <a:spcBef>
                <a:spcPts val="0"/>
              </a:spcBef>
              <a:spcAft>
                <a:spcPts val="0"/>
              </a:spcAft>
              <a:buSzPts val="1800"/>
              <a:buChar char="●"/>
            </a:pPr>
            <a:r>
              <a:rPr lang="en"/>
              <a:t>You download the Python interpreter from </a:t>
            </a:r>
            <a:r>
              <a:rPr lang="en" u="sng">
                <a:solidFill>
                  <a:schemeClr val="hlink"/>
                </a:solidFill>
                <a:hlinkClick r:id="rId3"/>
              </a:rPr>
              <a:t>https://python.org</a:t>
            </a:r>
            <a:endParaRPr/>
          </a:p>
          <a:p>
            <a:pPr indent="-342900" lvl="0" marL="457200" rtl="0" algn="l">
              <a:spcBef>
                <a:spcPts val="0"/>
              </a:spcBef>
              <a:spcAft>
                <a:spcPts val="0"/>
              </a:spcAft>
              <a:buSzPts val="1800"/>
              <a:buChar char="●"/>
            </a:pPr>
            <a:r>
              <a:rPr lang="en"/>
              <a:t>(The Mu code editor bundles Python with 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Python? (community and ecosystem)</a:t>
            </a:r>
            <a:endParaRPr/>
          </a:p>
        </p:txBody>
      </p:sp>
      <p:sp>
        <p:nvSpPr>
          <p:cNvPr id="135" name="Google Shape;135;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hardest part of tech is never the tech.”</a:t>
            </a:r>
            <a:endParaRPr/>
          </a:p>
          <a:p>
            <a:pPr indent="-342900" lvl="0" marL="457200" rtl="0" algn="l">
              <a:spcBef>
                <a:spcPts val="0"/>
              </a:spcBef>
              <a:spcAft>
                <a:spcPts val="0"/>
              </a:spcAft>
              <a:buSzPts val="1800"/>
              <a:buChar char="●"/>
            </a:pPr>
            <a:r>
              <a:rPr lang="en"/>
              <a:t>“Come for the language, stay for the community”</a:t>
            </a:r>
            <a:endParaRPr/>
          </a:p>
        </p:txBody>
      </p:sp>
      <p:pic>
        <p:nvPicPr>
          <p:cNvPr id="136" name="Google Shape;136;p22" title="pycon_diversity_chair_tweet_jessica_mckellar.png"/>
          <p:cNvPicPr preferRelativeResize="0"/>
          <p:nvPr/>
        </p:nvPicPr>
        <p:blipFill>
          <a:blip r:embed="rId3">
            <a:alphaModFix/>
          </a:blip>
          <a:stretch>
            <a:fillRect/>
          </a:stretch>
        </p:blipFill>
        <p:spPr>
          <a:xfrm>
            <a:off x="3489125" y="2068599"/>
            <a:ext cx="4917901" cy="2774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